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68"/>
  </p:notesMasterIdLst>
  <p:sldIdLst>
    <p:sldId id="256" r:id="rId2"/>
    <p:sldId id="324" r:id="rId3"/>
    <p:sldId id="325" r:id="rId4"/>
    <p:sldId id="328" r:id="rId5"/>
    <p:sldId id="258" r:id="rId6"/>
    <p:sldId id="329" r:id="rId7"/>
    <p:sldId id="259" r:id="rId8"/>
    <p:sldId id="260" r:id="rId9"/>
    <p:sldId id="263" r:id="rId10"/>
    <p:sldId id="264" r:id="rId11"/>
    <p:sldId id="265" r:id="rId12"/>
    <p:sldId id="266" r:id="rId13"/>
    <p:sldId id="267" r:id="rId14"/>
    <p:sldId id="268" r:id="rId15"/>
    <p:sldId id="269" r:id="rId16"/>
    <p:sldId id="270" r:id="rId17"/>
    <p:sldId id="271" r:id="rId18"/>
    <p:sldId id="272" r:id="rId19"/>
    <p:sldId id="273" r:id="rId20"/>
    <p:sldId id="276" r:id="rId21"/>
    <p:sldId id="277" r:id="rId22"/>
    <p:sldId id="278" r:id="rId23"/>
    <p:sldId id="279" r:id="rId24"/>
    <p:sldId id="280" r:id="rId25"/>
    <p:sldId id="281" r:id="rId26"/>
    <p:sldId id="282" r:id="rId27"/>
    <p:sldId id="330" r:id="rId28"/>
    <p:sldId id="283" r:id="rId29"/>
    <p:sldId id="285" r:id="rId30"/>
    <p:sldId id="286"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7" r:id="rId67"/>
  </p:sldIdLst>
  <p:sldSz cx="9144000" cy="6858000" type="screen4x3"/>
  <p:notesSz cx="6858000" cy="91440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512A22-9483-41C5-B4DC-DB1F306200AE}" type="datetimeFigureOut">
              <a:rPr lang="en-US" smtClean="0"/>
              <a:t>9/8/2016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AAA488-726F-4DF2-83BC-569C2583C066}" type="slidenum">
              <a:rPr lang="en-US" smtClean="0"/>
              <a:t>‹#›</a:t>
            </a:fld>
            <a:endParaRPr lang="en-US"/>
          </a:p>
        </p:txBody>
      </p:sp>
    </p:spTree>
    <p:extLst>
      <p:ext uri="{BB962C8B-B14F-4D97-AF65-F5344CB8AC3E}">
        <p14:creationId xmlns:p14="http://schemas.microsoft.com/office/powerpoint/2010/main" val="3415001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B0095F-C83E-49A1-AE90-28C1415F182D}" type="slidenum">
              <a:rPr lang="fr-FR"/>
              <a:pPr/>
              <a:t>2</a:t>
            </a:fld>
            <a:endParaRPr lang="fr-FR"/>
          </a:p>
        </p:txBody>
      </p:sp>
      <p:sp>
        <p:nvSpPr>
          <p:cNvPr id="84994" name="Rectangle 2"/>
          <p:cNvSpPr>
            <a:spLocks noGrp="1" noRot="1" noChangeAspect="1" noChangeArrowheads="1" noTextEdit="1"/>
          </p:cNvSpPr>
          <p:nvPr>
            <p:ph type="sldImg"/>
          </p:nvPr>
        </p:nvSpPr>
        <p:spPr>
          <a:xfrm>
            <a:off x="1144588" y="685800"/>
            <a:ext cx="4572000" cy="3429000"/>
          </a:xfrm>
          <a:ln/>
        </p:spPr>
      </p:sp>
      <p:sp>
        <p:nvSpPr>
          <p:cNvPr id="84995" name="Rectangle 3"/>
          <p:cNvSpPr>
            <a:spLocks noGrp="1" noChangeArrowheads="1"/>
          </p:cNvSpPr>
          <p:nvPr>
            <p:ph type="body" idx="1"/>
          </p:nvPr>
        </p:nvSpPr>
        <p:spPr>
          <a:xfrm>
            <a:off x="912813" y="4343400"/>
            <a:ext cx="5032375" cy="4114800"/>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D5B402-2EEE-4210-8C1A-BC93C88D89E6}" type="slidenum">
              <a:rPr lang="fr-FR"/>
              <a:pPr/>
              <a:t>3</a:t>
            </a:fld>
            <a:endParaRPr lang="fr-FR"/>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AAA488-726F-4DF2-83BC-569C2583C066}" type="slidenum">
              <a:rPr lang="en-US" smtClean="0"/>
              <a:t>57</a:t>
            </a:fld>
            <a:endParaRPr lang="en-US"/>
          </a:p>
        </p:txBody>
      </p:sp>
    </p:spTree>
    <p:extLst>
      <p:ext uri="{BB962C8B-B14F-4D97-AF65-F5344CB8AC3E}">
        <p14:creationId xmlns:p14="http://schemas.microsoft.com/office/powerpoint/2010/main" val="315358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fld id="{4FF0DBDB-AEBB-43A6-B37B-EA872553B1C8}" type="slidenum">
              <a:rPr lang="fr-FR">
                <a:latin typeface="Times New Roman" pitchFamily="18" charset="0"/>
              </a:rPr>
              <a:pPr/>
              <a:t>66</a:t>
            </a:fld>
            <a:endParaRPr lang="fr-FR">
              <a:latin typeface="Times New Roman" pitchFamily="18" charset="0"/>
            </a:endParaRPr>
          </a:p>
        </p:txBody>
      </p:sp>
      <p:sp>
        <p:nvSpPr>
          <p:cNvPr id="88067" name="Rectangle 2"/>
          <p:cNvSpPr>
            <a:spLocks noGrp="1" noRot="1" noChangeAspect="1" noChangeArrowheads="1" noTextEdit="1"/>
          </p:cNvSpPr>
          <p:nvPr>
            <p:ph type="sldImg"/>
          </p:nvPr>
        </p:nvSpPr>
        <p:spPr>
          <a:xfrm>
            <a:off x="996950" y="685241"/>
            <a:ext cx="4864100" cy="3430679"/>
          </a:xfrm>
          <a:ln/>
        </p:spPr>
      </p:sp>
      <p:sp>
        <p:nvSpPr>
          <p:cNvPr id="88068" name="Rectangle 3"/>
          <p:cNvSpPr>
            <a:spLocks noGrp="1" noChangeArrowheads="1"/>
          </p:cNvSpPr>
          <p:nvPr>
            <p:ph type="body" idx="1"/>
          </p:nvPr>
        </p:nvSpPr>
        <p:spPr>
          <a:xfrm>
            <a:off x="685800" y="4342841"/>
            <a:ext cx="5486400" cy="411591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8DACEBFF-1461-4CDB-A6B3-64F60A0370D9}"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DACEBFF-1461-4CDB-A6B3-64F60A0370D9}"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DACEBFF-1461-4CDB-A6B3-64F60A0370D9}"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DACEBFF-1461-4CDB-A6B3-64F60A0370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EFFA9BC-162D-40D0-B76F-BA6A50B05D15}" type="datetimeFigureOut">
              <a:rPr lang="en-US" smtClean="0"/>
              <a:t>9/8/2016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DACEBFF-1461-4CDB-A6B3-64F60A0370D9}"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EFFA9BC-162D-40D0-B76F-BA6A50B05D15}" type="datetimeFigureOut">
              <a:rPr lang="en-US" smtClean="0"/>
              <a:t>9/8/2016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DACEBFF-1461-4CDB-A6B3-64F60A0370D9}"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4.jpeg"/><Relationship Id="rId5" Type="http://schemas.openxmlformats.org/officeDocument/2006/relationships/image" Target="../media/image3.wmf"/><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229" y="1548631"/>
            <a:ext cx="7406640" cy="1472184"/>
          </a:xfrm>
        </p:spPr>
        <p:txBody>
          <a:bodyPr>
            <a:noAutofit/>
          </a:bodyPr>
          <a:lstStyle/>
          <a:p>
            <a:pPr algn="ctr"/>
            <a:r>
              <a:rPr lang="fr-FR" sz="6000" dirty="0" smtClean="0">
                <a:solidFill>
                  <a:srgbClr val="C00000"/>
                </a:solidFill>
                <a:latin typeface="Times New Roman" pitchFamily="18" charset="0"/>
                <a:cs typeface="Times New Roman" pitchFamily="18" charset="0"/>
              </a:rPr>
              <a:t>Vô cảm cho phẫu thuật nội soi</a:t>
            </a:r>
            <a:endParaRPr lang="en-US" sz="6000" dirty="0">
              <a:solidFill>
                <a:srgbClr val="C00000"/>
              </a:solidFill>
              <a:latin typeface="Times New Roman" pitchFamily="18" charset="0"/>
              <a:cs typeface="Times New Roman" pitchFamily="18" charset="0"/>
            </a:endParaRPr>
          </a:p>
        </p:txBody>
      </p:sp>
      <p:sp>
        <p:nvSpPr>
          <p:cNvPr id="3" name="Subtitle 2"/>
          <p:cNvSpPr>
            <a:spLocks noGrp="1"/>
          </p:cNvSpPr>
          <p:nvPr>
            <p:ph type="subTitle" idx="1"/>
          </p:nvPr>
        </p:nvSpPr>
        <p:spPr>
          <a:xfrm>
            <a:off x="2217986" y="3861048"/>
            <a:ext cx="7854696" cy="1752600"/>
          </a:xfrm>
        </p:spPr>
        <p:txBody>
          <a:bodyPr>
            <a:normAutofit/>
          </a:bodyPr>
          <a:lstStyle/>
          <a:p>
            <a:pPr algn="ctr"/>
            <a:r>
              <a:rPr lang="fr-FR" sz="3200" dirty="0" smtClean="0">
                <a:solidFill>
                  <a:srgbClr val="0070C0"/>
                </a:solidFill>
                <a:latin typeface="Times New Roman" pitchFamily="18" charset="0"/>
                <a:cs typeface="Times New Roman" pitchFamily="18" charset="0"/>
              </a:rPr>
              <a:t>TS. Phạm Quang Minh</a:t>
            </a:r>
          </a:p>
          <a:p>
            <a:pPr algn="ctr"/>
            <a:r>
              <a:rPr lang="fr-FR" sz="3200" dirty="0" smtClean="0">
                <a:solidFill>
                  <a:srgbClr val="0070C0"/>
                </a:solidFill>
                <a:latin typeface="Times New Roman" pitchFamily="18" charset="0"/>
                <a:cs typeface="Times New Roman" pitchFamily="18" charset="0"/>
              </a:rPr>
              <a:t>Bộ môn GMHS</a:t>
            </a:r>
            <a:endParaRPr lang="en-US" sz="3200" dirty="0">
              <a:solidFill>
                <a:srgbClr val="0070C0"/>
              </a:solidFill>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1952651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Vấn đề về gây mê</a:t>
            </a:r>
            <a:endParaRPr lang="en-US" dirty="0"/>
          </a:p>
        </p:txBody>
      </p:sp>
      <p:sp>
        <p:nvSpPr>
          <p:cNvPr id="3" name="Content Placeholder 2"/>
          <p:cNvSpPr>
            <a:spLocks noGrp="1"/>
          </p:cNvSpPr>
          <p:nvPr>
            <p:ph idx="1"/>
          </p:nvPr>
        </p:nvSpPr>
        <p:spPr/>
        <p:txBody>
          <a:bodyPr>
            <a:normAutofit lnSpcReduction="10000"/>
          </a:bodyPr>
          <a:lstStyle/>
          <a:p>
            <a:pPr marL="596646" indent="-514350">
              <a:buFont typeface="+mj-lt"/>
              <a:buAutoNum type="arabicPeriod"/>
            </a:pPr>
            <a:r>
              <a:rPr lang="fr-FR" dirty="0" smtClean="0"/>
              <a:t>Bơm khí: CO</a:t>
            </a:r>
            <a:r>
              <a:rPr lang="fr-FR" baseline="-25000" dirty="0" smtClean="0"/>
              <a:t>2 </a:t>
            </a:r>
            <a:r>
              <a:rPr lang="fr-FR" dirty="0" smtClean="0"/>
              <a:t>hay loại khác</a:t>
            </a:r>
            <a:endParaRPr lang="fr-FR" baseline="-25000" dirty="0" smtClean="0"/>
          </a:p>
          <a:p>
            <a:pPr marL="596646" indent="-514350">
              <a:buFont typeface="+mj-lt"/>
              <a:buAutoNum type="arabicPeriod"/>
            </a:pPr>
            <a:r>
              <a:rPr lang="fr-FR" dirty="0" smtClean="0"/>
              <a:t>Ảnh hưởng tim mạch</a:t>
            </a:r>
          </a:p>
          <a:p>
            <a:pPr marL="596646" indent="-514350">
              <a:buFont typeface="+mj-lt"/>
              <a:buAutoNum type="arabicPeriod"/>
            </a:pPr>
            <a:r>
              <a:rPr lang="fr-FR" dirty="0" smtClean="0"/>
              <a:t>Ảnh hưởng hô hấp</a:t>
            </a:r>
          </a:p>
          <a:p>
            <a:pPr marL="596646" indent="-514350">
              <a:buFont typeface="+mj-lt"/>
              <a:buAutoNum type="arabicPeriod"/>
            </a:pPr>
            <a:r>
              <a:rPr lang="fr-FR" dirty="0" smtClean="0"/>
              <a:t>Ảnh hưởng đến dạ dày ruột</a:t>
            </a:r>
          </a:p>
          <a:p>
            <a:pPr marL="596646" indent="-514350">
              <a:buFont typeface="+mj-lt"/>
              <a:buAutoNum type="arabicPeriod"/>
            </a:pPr>
            <a:r>
              <a:rPr lang="fr-FR" dirty="0"/>
              <a:t>Tư thế bệnh </a:t>
            </a:r>
            <a:r>
              <a:rPr lang="fr-FR" dirty="0" smtClean="0"/>
              <a:t>nhân</a:t>
            </a:r>
          </a:p>
          <a:p>
            <a:pPr marL="596646" indent="-514350">
              <a:buFont typeface="+mj-lt"/>
              <a:buAutoNum type="arabicPeriod"/>
            </a:pPr>
            <a:r>
              <a:rPr lang="fr-FR" dirty="0" smtClean="0"/>
              <a:t>Tổn thương tạng</a:t>
            </a:r>
          </a:p>
          <a:p>
            <a:pPr marL="596646" indent="-514350">
              <a:buFont typeface="+mj-lt"/>
              <a:buAutoNum type="arabicPeriod"/>
            </a:pPr>
            <a:r>
              <a:rPr lang="fr-FR" dirty="0" smtClean="0"/>
              <a:t>Khó khăn trong đánh giá lượng máu mất</a:t>
            </a:r>
          </a:p>
          <a:p>
            <a:pPr marL="596646" indent="-514350">
              <a:buFont typeface="+mj-lt"/>
              <a:buAutoNum type="arabicPeriod"/>
            </a:pPr>
            <a:r>
              <a:rPr lang="fr-FR" dirty="0" smtClean="0"/>
              <a:t>Phòng mổ tối</a:t>
            </a:r>
            <a:endParaRPr lang="en-US" dirty="0"/>
          </a:p>
        </p:txBody>
      </p:sp>
    </p:spTree>
    <p:custDataLst>
      <p:tags r:id="rId1"/>
    </p:custDataLst>
    <p:extLst>
      <p:ext uri="{BB962C8B-B14F-4D97-AF65-F5344CB8AC3E}">
        <p14:creationId xmlns:p14="http://schemas.microsoft.com/office/powerpoint/2010/main" val="2141707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1. Bơm </a:t>
            </a:r>
            <a:r>
              <a:rPr lang="fr-FR" dirty="0" smtClean="0"/>
              <a:t>khí vào khoang bụng</a:t>
            </a:r>
            <a:endParaRPr lang="en-US" dirty="0"/>
          </a:p>
        </p:txBody>
      </p:sp>
      <p:sp>
        <p:nvSpPr>
          <p:cNvPr id="3" name="Content Placeholder 2"/>
          <p:cNvSpPr>
            <a:spLocks noGrp="1"/>
          </p:cNvSpPr>
          <p:nvPr>
            <p:ph idx="1"/>
          </p:nvPr>
        </p:nvSpPr>
        <p:spPr>
          <a:xfrm>
            <a:off x="1115616" y="1447800"/>
            <a:ext cx="7818072" cy="4800600"/>
          </a:xfrm>
        </p:spPr>
        <p:txBody>
          <a:bodyPr/>
          <a:lstStyle/>
          <a:p>
            <a:r>
              <a:rPr lang="fr-FR" dirty="0" smtClean="0"/>
              <a:t>Khí có thể sử dụng: N</a:t>
            </a:r>
            <a:r>
              <a:rPr lang="fr-FR" baseline="-25000" dirty="0" smtClean="0"/>
              <a:t>2</a:t>
            </a:r>
            <a:r>
              <a:rPr lang="fr-FR" dirty="0" smtClean="0"/>
              <a:t>O/CO</a:t>
            </a:r>
            <a:r>
              <a:rPr lang="fr-FR" baseline="-25000" dirty="0" smtClean="0"/>
              <a:t>2</a:t>
            </a:r>
            <a:r>
              <a:rPr lang="fr-FR" dirty="0" smtClean="0"/>
              <a:t>/Argon/He/Khí nén</a:t>
            </a:r>
          </a:p>
          <a:p>
            <a:r>
              <a:rPr lang="fr-FR" dirty="0" smtClean="0"/>
              <a:t>Áp lực bơm: 12 – 14 </a:t>
            </a:r>
            <a:r>
              <a:rPr lang="fr-FR" dirty="0" err="1" smtClean="0"/>
              <a:t>mmHg</a:t>
            </a:r>
            <a:endParaRPr lang="fr-FR" dirty="0" smtClean="0"/>
          </a:p>
          <a:p>
            <a:r>
              <a:rPr lang="fr-FR" dirty="0" smtClean="0"/>
              <a:t>Tốc độ bơm: 1 lít/phút </a:t>
            </a:r>
          </a:p>
          <a:p>
            <a:r>
              <a:rPr lang="fr-FR" dirty="0" smtClean="0"/>
              <a:t>O</a:t>
            </a:r>
            <a:r>
              <a:rPr lang="fr-FR" baseline="-25000" dirty="0" smtClean="0"/>
              <a:t>2 </a:t>
            </a:r>
            <a:r>
              <a:rPr lang="fr-FR" dirty="0" smtClean="0"/>
              <a:t>hay khí nén nguy cơ tắc mạch cao</a:t>
            </a:r>
          </a:p>
          <a:p>
            <a:r>
              <a:rPr lang="fr-FR" dirty="0" smtClean="0"/>
              <a:t>N</a:t>
            </a:r>
            <a:r>
              <a:rPr lang="fr-FR" baseline="-25000" dirty="0" smtClean="0"/>
              <a:t>2</a:t>
            </a:r>
            <a:r>
              <a:rPr lang="fr-FR" dirty="0" smtClean="0"/>
              <a:t>O – giãn ruột, vỡ, nôn, buồn nôn sau mổ</a:t>
            </a:r>
          </a:p>
          <a:p>
            <a:r>
              <a:rPr lang="fr-FR" dirty="0" smtClean="0"/>
              <a:t>He hay Argon không sẵn sàng ở một số nơi – nguy cơ tắc mạch</a:t>
            </a:r>
            <a:endParaRPr lang="en-US" dirty="0"/>
          </a:p>
        </p:txBody>
      </p:sp>
    </p:spTree>
    <p:custDataLst>
      <p:tags r:id="rId1"/>
    </p:custDataLst>
    <p:extLst>
      <p:ext uri="{BB962C8B-B14F-4D97-AF65-F5344CB8AC3E}">
        <p14:creationId xmlns:p14="http://schemas.microsoft.com/office/powerpoint/2010/main" val="3533715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CO</a:t>
            </a:r>
            <a:r>
              <a:rPr lang="fr-FR" baseline="-25000" dirty="0" smtClean="0"/>
              <a:t>2 </a:t>
            </a:r>
            <a:r>
              <a:rPr lang="fr-FR" dirty="0" smtClean="0"/>
              <a:t>là tối ưu</a:t>
            </a:r>
            <a:endParaRPr lang="en-US" dirty="0"/>
          </a:p>
        </p:txBody>
      </p:sp>
      <p:sp>
        <p:nvSpPr>
          <p:cNvPr id="3" name="Content Placeholder 2"/>
          <p:cNvSpPr>
            <a:spLocks noGrp="1"/>
          </p:cNvSpPr>
          <p:nvPr>
            <p:ph idx="1"/>
          </p:nvPr>
        </p:nvSpPr>
        <p:spPr/>
        <p:txBody>
          <a:bodyPr/>
          <a:lstStyle/>
          <a:p>
            <a:r>
              <a:rPr lang="fr-FR" dirty="0" smtClean="0"/>
              <a:t>Mặc dù hấp thu vào máu nhiều hơn</a:t>
            </a:r>
          </a:p>
          <a:p>
            <a:r>
              <a:rPr lang="fr-FR" dirty="0" smtClean="0"/>
              <a:t>Khả năng di chuyển cao nhờ kiềm dư và gắn vào </a:t>
            </a:r>
            <a:r>
              <a:rPr lang="fr-FR" dirty="0" err="1" smtClean="0"/>
              <a:t>Hb</a:t>
            </a:r>
            <a:endParaRPr lang="fr-FR" dirty="0" smtClean="0"/>
          </a:p>
          <a:p>
            <a:r>
              <a:rPr lang="fr-FR" dirty="0" smtClean="0"/>
              <a:t>Nhanh chóng thải trừ nhờ phổi</a:t>
            </a:r>
          </a:p>
          <a:p>
            <a:r>
              <a:rPr lang="fr-FR" dirty="0" smtClean="0"/>
              <a:t>Không hấp thu vào mô</a:t>
            </a:r>
            <a:endParaRPr lang="en-US" dirty="0"/>
          </a:p>
        </p:txBody>
      </p:sp>
    </p:spTree>
    <p:custDataLst>
      <p:tags r:id="rId1"/>
    </p:custDataLst>
    <p:extLst>
      <p:ext uri="{BB962C8B-B14F-4D97-AF65-F5344CB8AC3E}">
        <p14:creationId xmlns:p14="http://schemas.microsoft.com/office/powerpoint/2010/main" val="595552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II. Ảnh </a:t>
            </a:r>
            <a:r>
              <a:rPr lang="fr-FR" dirty="0" smtClean="0"/>
              <a:t>hưởng sinh lý: tim mạch</a:t>
            </a:r>
            <a:endParaRPr lang="en-US" dirty="0"/>
          </a:p>
        </p:txBody>
      </p:sp>
      <p:sp>
        <p:nvSpPr>
          <p:cNvPr id="3" name="Content Placeholder 2"/>
          <p:cNvSpPr>
            <a:spLocks noGrp="1"/>
          </p:cNvSpPr>
          <p:nvPr>
            <p:ph idx="1"/>
          </p:nvPr>
        </p:nvSpPr>
        <p:spPr/>
        <p:txBody>
          <a:bodyPr/>
          <a:lstStyle/>
          <a:p>
            <a:pPr marL="82296" indent="0">
              <a:buNone/>
            </a:pPr>
            <a:r>
              <a:rPr lang="fr-FR" dirty="0" smtClean="0"/>
              <a:t>Tác động lên tim mạch phụ thuộc vào:</a:t>
            </a:r>
          </a:p>
          <a:p>
            <a:r>
              <a:rPr lang="fr-FR" dirty="0" smtClean="0"/>
              <a:t>Tình trạng bệnh tim mạch từ trước</a:t>
            </a:r>
          </a:p>
          <a:p>
            <a:r>
              <a:rPr lang="fr-FR" dirty="0" smtClean="0"/>
              <a:t>Kỹ thuật gây mê</a:t>
            </a:r>
          </a:p>
          <a:p>
            <a:r>
              <a:rPr lang="fr-FR" dirty="0" smtClean="0"/>
              <a:t>Áp lực trong ổ bụng</a:t>
            </a:r>
          </a:p>
          <a:p>
            <a:r>
              <a:rPr lang="fr-FR" dirty="0" smtClean="0"/>
              <a:t>Hấp thu CO</a:t>
            </a:r>
            <a:r>
              <a:rPr lang="fr-FR" baseline="-25000" dirty="0" smtClean="0"/>
              <a:t>2</a:t>
            </a:r>
          </a:p>
          <a:p>
            <a:r>
              <a:rPr lang="fr-FR" dirty="0" smtClean="0"/>
              <a:t>Tư thế bệnh nhân</a:t>
            </a:r>
          </a:p>
          <a:p>
            <a:r>
              <a:rPr lang="fr-FR" dirty="0" smtClean="0"/>
              <a:t>Thời gian phẫu thuật</a:t>
            </a:r>
            <a:endParaRPr lang="en-US" dirty="0"/>
          </a:p>
        </p:txBody>
      </p:sp>
    </p:spTree>
    <p:custDataLst>
      <p:tags r:id="rId1"/>
    </p:custDataLst>
    <p:extLst>
      <p:ext uri="{BB962C8B-B14F-4D97-AF65-F5344CB8AC3E}">
        <p14:creationId xmlns:p14="http://schemas.microsoft.com/office/powerpoint/2010/main" val="3235710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Tác động lên tim mạch</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fr-FR" dirty="0" smtClean="0"/>
              <a:t>Hai pha tác động lên lưu lượng tim</a:t>
            </a:r>
          </a:p>
          <a:p>
            <a:r>
              <a:rPr lang="fr-FR" dirty="0" smtClean="0"/>
              <a:t>Nếu áp lực trong bụng &lt; 10mmHg, ít</a:t>
            </a:r>
          </a:p>
          <a:p>
            <a:r>
              <a:rPr lang="fr-FR" dirty="0" smtClean="0"/>
              <a:t>Áp lực &gt; 15 </a:t>
            </a:r>
            <a:r>
              <a:rPr lang="fr-FR" dirty="0" err="1" smtClean="0"/>
              <a:t>mmHg</a:t>
            </a:r>
            <a:r>
              <a:rPr lang="fr-FR" dirty="0" smtClean="0"/>
              <a:t>, giảm 10 – 30% CO</a:t>
            </a:r>
          </a:p>
          <a:p>
            <a:r>
              <a:rPr lang="fr-FR" dirty="0" smtClean="0">
                <a:solidFill>
                  <a:srgbClr val="FF0000"/>
                </a:solidFill>
              </a:rPr>
              <a:t>Tăng sức cản hệ thống, huyết áp trung bình và áp lực làm đầy tim</a:t>
            </a:r>
          </a:p>
          <a:p>
            <a:r>
              <a:rPr lang="fr-FR" dirty="0" smtClean="0"/>
              <a:t>Nghiêm trọng hơn trên bệnh nhân có bênh tim từ trước</a:t>
            </a:r>
          </a:p>
          <a:p>
            <a:r>
              <a:rPr lang="fr-FR" dirty="0" smtClean="0"/>
              <a:t>Thay đổi lớn nếu áp lực bơm vượt quá 12 – 15 </a:t>
            </a:r>
            <a:r>
              <a:rPr lang="fr-FR" dirty="0" err="1" smtClean="0"/>
              <a:t>mmHg</a:t>
            </a:r>
            <a:endParaRPr lang="en-US" dirty="0"/>
          </a:p>
        </p:txBody>
      </p:sp>
    </p:spTree>
    <p:custDataLst>
      <p:tags r:id="rId1"/>
    </p:custDataLst>
    <p:extLst>
      <p:ext uri="{BB962C8B-B14F-4D97-AF65-F5344CB8AC3E}">
        <p14:creationId xmlns:p14="http://schemas.microsoft.com/office/powerpoint/2010/main" val="1387989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Tim mạch…</a:t>
            </a:r>
            <a:endParaRPr lang="en-US" dirty="0"/>
          </a:p>
        </p:txBody>
      </p:sp>
      <p:sp>
        <p:nvSpPr>
          <p:cNvPr id="3" name="Content Placeholder 2"/>
          <p:cNvSpPr>
            <a:spLocks noGrp="1"/>
          </p:cNvSpPr>
          <p:nvPr>
            <p:ph idx="1"/>
          </p:nvPr>
        </p:nvSpPr>
        <p:spPr/>
        <p:txBody>
          <a:bodyPr/>
          <a:lstStyle/>
          <a:p>
            <a:r>
              <a:rPr lang="fr-FR" dirty="0" smtClean="0"/>
              <a:t>Tăng nồng độ </a:t>
            </a:r>
            <a:r>
              <a:rPr lang="fr-FR" dirty="0" err="1" smtClean="0"/>
              <a:t>Nor</a:t>
            </a:r>
            <a:r>
              <a:rPr lang="fr-FR" dirty="0" smtClean="0"/>
              <a:t>, tăng sức cản hệ thống</a:t>
            </a:r>
          </a:p>
          <a:p>
            <a:r>
              <a:rPr lang="fr-FR" dirty="0" smtClean="0"/>
              <a:t>Tăng nồng độ </a:t>
            </a:r>
            <a:r>
              <a:rPr lang="fr-FR" dirty="0" err="1"/>
              <a:t>R</a:t>
            </a:r>
            <a:r>
              <a:rPr lang="fr-FR" dirty="0" err="1" smtClean="0"/>
              <a:t>enin</a:t>
            </a:r>
            <a:r>
              <a:rPr lang="fr-FR" dirty="0" smtClean="0"/>
              <a:t> do tăng áp lực trong bụng và ép trực tiếp vào mạch thận</a:t>
            </a:r>
          </a:p>
          <a:p>
            <a:r>
              <a:rPr lang="fr-FR" dirty="0" smtClean="0">
                <a:solidFill>
                  <a:srgbClr val="FF0000"/>
                </a:solidFill>
              </a:rPr>
              <a:t>Tăng huyết áp và mạch, dẫn đến tăng tiêu thụ </a:t>
            </a:r>
            <a:r>
              <a:rPr lang="fr-FR" dirty="0" err="1" smtClean="0">
                <a:solidFill>
                  <a:srgbClr val="FF0000"/>
                </a:solidFill>
              </a:rPr>
              <a:t>oxy</a:t>
            </a:r>
            <a:r>
              <a:rPr lang="fr-FR" dirty="0" smtClean="0">
                <a:solidFill>
                  <a:srgbClr val="FF0000"/>
                </a:solidFill>
              </a:rPr>
              <a:t> cơ tim</a:t>
            </a:r>
          </a:p>
          <a:p>
            <a:r>
              <a:rPr lang="vi-VN" dirty="0" smtClean="0"/>
              <a:t>Ư</a:t>
            </a:r>
            <a:r>
              <a:rPr lang="fr-FR" dirty="0" smtClean="0"/>
              <a:t>u thán và toan hô hấp</a:t>
            </a:r>
            <a:endParaRPr lang="en-US" dirty="0"/>
          </a:p>
        </p:txBody>
      </p:sp>
    </p:spTree>
    <p:custDataLst>
      <p:tags r:id="rId1"/>
    </p:custDataLst>
    <p:extLst>
      <p:ext uri="{BB962C8B-B14F-4D97-AF65-F5344CB8AC3E}">
        <p14:creationId xmlns:p14="http://schemas.microsoft.com/office/powerpoint/2010/main" val="41048021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solidFill>
                  <a:srgbClr val="FF0000"/>
                </a:solidFill>
              </a:rPr>
              <a:t>Loạn nhịp</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Thường xuất hiện lúc bơm và xả hơi</a:t>
            </a:r>
          </a:p>
          <a:p>
            <a:r>
              <a:rPr lang="fr-FR" dirty="0" smtClean="0"/>
              <a:t>Liên quan đến thuốc mê bốc hơi</a:t>
            </a:r>
          </a:p>
          <a:p>
            <a:r>
              <a:rPr lang="vi-VN" dirty="0" smtClean="0"/>
              <a:t>Ư</a:t>
            </a:r>
            <a:r>
              <a:rPr lang="fr-FR" dirty="0" smtClean="0"/>
              <a:t>u thán, thiếu </a:t>
            </a:r>
            <a:r>
              <a:rPr lang="fr-FR" dirty="0" err="1" smtClean="0"/>
              <a:t>oxy</a:t>
            </a:r>
            <a:r>
              <a:rPr lang="fr-FR" dirty="0" smtClean="0"/>
              <a:t> và tắc mạch</a:t>
            </a:r>
          </a:p>
          <a:p>
            <a:r>
              <a:rPr lang="fr-FR" dirty="0" smtClean="0"/>
              <a:t>Tác động trực tiếp lên phúc mạc gây ra phản xạ phó giao cảm</a:t>
            </a:r>
          </a:p>
          <a:p>
            <a:r>
              <a:rPr lang="fr-FR" dirty="0" smtClean="0"/>
              <a:t>Gây mê không đủ sâu</a:t>
            </a:r>
            <a:endParaRPr lang="en-US" dirty="0"/>
          </a:p>
        </p:txBody>
      </p:sp>
    </p:spTree>
    <p:custDataLst>
      <p:tags r:id="rId1"/>
    </p:custDataLst>
    <p:extLst>
      <p:ext uri="{BB962C8B-B14F-4D97-AF65-F5344CB8AC3E}">
        <p14:creationId xmlns:p14="http://schemas.microsoft.com/office/powerpoint/2010/main" val="12334211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Tim mạch…</a:t>
            </a:r>
            <a:endParaRPr lang="en-US" dirty="0"/>
          </a:p>
        </p:txBody>
      </p:sp>
      <p:sp>
        <p:nvSpPr>
          <p:cNvPr id="3" name="Content Placeholder 2"/>
          <p:cNvSpPr>
            <a:spLocks noGrp="1"/>
          </p:cNvSpPr>
          <p:nvPr>
            <p:ph idx="1"/>
          </p:nvPr>
        </p:nvSpPr>
        <p:spPr/>
        <p:txBody>
          <a:bodyPr/>
          <a:lstStyle/>
          <a:p>
            <a:pPr marL="82296" indent="0">
              <a:buNone/>
            </a:pPr>
            <a:r>
              <a:rPr lang="fr-FR" dirty="0" smtClean="0"/>
              <a:t>Xử trí</a:t>
            </a:r>
          </a:p>
          <a:p>
            <a:r>
              <a:rPr lang="fr-FR" dirty="0" smtClean="0"/>
              <a:t>Truyền dịch để tăng lưu lượng tim</a:t>
            </a:r>
          </a:p>
          <a:p>
            <a:r>
              <a:rPr lang="fr-FR" dirty="0" smtClean="0"/>
              <a:t>Bơm hơi ngắt quãng chi dưới để tăng tuần hoàn trở về</a:t>
            </a:r>
          </a:p>
          <a:p>
            <a:r>
              <a:rPr lang="fr-FR" dirty="0" smtClean="0"/>
              <a:t>Sử dụng </a:t>
            </a:r>
            <a:r>
              <a:rPr lang="fr-FR" dirty="0" err="1" smtClean="0"/>
              <a:t>Clonidin</a:t>
            </a:r>
            <a:r>
              <a:rPr lang="fr-FR" dirty="0" smtClean="0"/>
              <a:t>, </a:t>
            </a:r>
            <a:r>
              <a:rPr lang="fr-FR" dirty="0" err="1"/>
              <a:t>D</a:t>
            </a:r>
            <a:r>
              <a:rPr lang="fr-FR" dirty="0" err="1" smtClean="0"/>
              <a:t>exmedetomidin</a:t>
            </a:r>
            <a:r>
              <a:rPr lang="fr-FR" dirty="0" smtClean="0"/>
              <a:t> và ức chế beta để giảm sự thay đổi huyết động</a:t>
            </a:r>
            <a:endParaRPr lang="en-US" dirty="0"/>
          </a:p>
        </p:txBody>
      </p:sp>
    </p:spTree>
    <p:custDataLst>
      <p:tags r:id="rId1"/>
    </p:custDataLst>
    <p:extLst>
      <p:ext uri="{BB962C8B-B14F-4D97-AF65-F5344CB8AC3E}">
        <p14:creationId xmlns:p14="http://schemas.microsoft.com/office/powerpoint/2010/main" val="529413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III. Thay </a:t>
            </a:r>
            <a:r>
              <a:rPr lang="fr-FR" dirty="0" smtClean="0"/>
              <a:t>đổi hô hấp</a:t>
            </a:r>
            <a:endParaRPr lang="en-US" dirty="0"/>
          </a:p>
        </p:txBody>
      </p:sp>
      <p:sp>
        <p:nvSpPr>
          <p:cNvPr id="3" name="Content Placeholder 2"/>
          <p:cNvSpPr>
            <a:spLocks noGrp="1"/>
          </p:cNvSpPr>
          <p:nvPr>
            <p:ph idx="1"/>
          </p:nvPr>
        </p:nvSpPr>
        <p:spPr/>
        <p:txBody>
          <a:bodyPr>
            <a:normAutofit fontScale="85000" lnSpcReduction="10000"/>
          </a:bodyPr>
          <a:lstStyle/>
          <a:p>
            <a:r>
              <a:rPr lang="fr-FR" dirty="0" smtClean="0"/>
              <a:t>Mạnh mẽ hơn ở người béo phì,  ASA II, III, hay trên bệnh nhân có rối loạn chức năng hô hấp</a:t>
            </a:r>
          </a:p>
          <a:p>
            <a:r>
              <a:rPr lang="fr-FR" dirty="0" smtClean="0"/>
              <a:t>Áp lực trong ổ bụng tăng dẫn tới giảm sự giãn nở của phổi</a:t>
            </a:r>
          </a:p>
          <a:p>
            <a:r>
              <a:rPr lang="fr-FR" dirty="0" smtClean="0"/>
              <a:t>Tăng ALOB đẩy cơ hoành lên phía trên</a:t>
            </a:r>
          </a:p>
          <a:p>
            <a:r>
              <a:rPr lang="fr-FR" dirty="0" smtClean="0"/>
              <a:t>FRC và TLC giảm</a:t>
            </a:r>
          </a:p>
          <a:p>
            <a:r>
              <a:rPr lang="fr-FR" dirty="0" smtClean="0"/>
              <a:t>Đóng đường thở sớm, xẹp phổi</a:t>
            </a:r>
          </a:p>
          <a:p>
            <a:r>
              <a:rPr lang="fr-FR" dirty="0" smtClean="0"/>
              <a:t>Áp lực đỉnh tăng</a:t>
            </a:r>
          </a:p>
          <a:p>
            <a:r>
              <a:rPr lang="fr-FR" dirty="0" smtClean="0"/>
              <a:t>Đòi hỏi tăng thông khí phút để duy trì đẳng thán</a:t>
            </a:r>
          </a:p>
          <a:p>
            <a:r>
              <a:rPr lang="fr-FR" dirty="0" smtClean="0"/>
              <a:t>Tăng shunt trong phổi</a:t>
            </a:r>
            <a:endParaRPr lang="en-US" dirty="0"/>
          </a:p>
        </p:txBody>
      </p:sp>
    </p:spTree>
    <p:custDataLst>
      <p:tags r:id="rId1"/>
    </p:custDataLst>
    <p:extLst>
      <p:ext uri="{BB962C8B-B14F-4D97-AF65-F5344CB8AC3E}">
        <p14:creationId xmlns:p14="http://schemas.microsoft.com/office/powerpoint/2010/main" val="21751835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III. Hệ </a:t>
            </a:r>
            <a:r>
              <a:rPr lang="fr-FR" dirty="0" smtClean="0"/>
              <a:t>thống dạ dày ruột</a:t>
            </a:r>
            <a:endParaRPr lang="en-US" dirty="0"/>
          </a:p>
        </p:txBody>
      </p:sp>
      <p:sp>
        <p:nvSpPr>
          <p:cNvPr id="3" name="Content Placeholder 2"/>
          <p:cNvSpPr>
            <a:spLocks noGrp="1"/>
          </p:cNvSpPr>
          <p:nvPr>
            <p:ph idx="1"/>
          </p:nvPr>
        </p:nvSpPr>
        <p:spPr>
          <a:xfrm>
            <a:off x="1435608" y="1447800"/>
            <a:ext cx="7498080" cy="5221560"/>
          </a:xfrm>
        </p:spPr>
        <p:txBody>
          <a:bodyPr>
            <a:normAutofit lnSpcReduction="10000"/>
          </a:bodyPr>
          <a:lstStyle/>
          <a:p>
            <a:pPr marL="82296" indent="0">
              <a:buNone/>
            </a:pPr>
            <a:r>
              <a:rPr lang="fr-FR" dirty="0" smtClean="0">
                <a:solidFill>
                  <a:srgbClr val="FF0000"/>
                </a:solidFill>
              </a:rPr>
              <a:t>Nguy cơ trào ngược dạ dày thực quản</a:t>
            </a:r>
          </a:p>
          <a:p>
            <a:r>
              <a:rPr lang="fr-FR" dirty="0" smtClean="0"/>
              <a:t>Tăng áp lực trong ổ bụng</a:t>
            </a:r>
          </a:p>
          <a:p>
            <a:r>
              <a:rPr lang="fr-FR" dirty="0" smtClean="0"/>
              <a:t>Giảm trương lực cơ thắt dưới thực quản (nếu áp lực vượt quá 30 cmH</a:t>
            </a:r>
            <a:r>
              <a:rPr lang="fr-FR" baseline="-25000" dirty="0" smtClean="0"/>
              <a:t>2</a:t>
            </a:r>
            <a:r>
              <a:rPr lang="fr-FR" dirty="0" smtClean="0"/>
              <a:t>O</a:t>
            </a:r>
          </a:p>
          <a:p>
            <a:r>
              <a:rPr lang="fr-FR" dirty="0" smtClean="0"/>
              <a:t>Đầu thấp</a:t>
            </a:r>
          </a:p>
          <a:p>
            <a:r>
              <a:rPr lang="fr-FR" dirty="0"/>
              <a:t>Tuần hoàn mạc treo giảm</a:t>
            </a:r>
          </a:p>
          <a:p>
            <a:r>
              <a:rPr lang="fr-FR" dirty="0"/>
              <a:t>Giảm tuần hoàn ruột làm tăng độ </a:t>
            </a:r>
            <a:r>
              <a:rPr lang="fr-FR" dirty="0" err="1"/>
              <a:t>acid</a:t>
            </a:r>
            <a:r>
              <a:rPr lang="fr-FR" dirty="0"/>
              <a:t> trong niêm mạc dạ </a:t>
            </a:r>
            <a:r>
              <a:rPr lang="fr-FR" dirty="0" err="1" smtClean="0"/>
              <a:t>dầy</a:t>
            </a:r>
            <a:endParaRPr lang="fr-FR" dirty="0" smtClean="0"/>
          </a:p>
          <a:p>
            <a:r>
              <a:rPr lang="fr-FR" dirty="0"/>
              <a:t>Tăng ALOB làm giảm lưu lượng máu gan do chèn ép vào lách</a:t>
            </a:r>
          </a:p>
          <a:p>
            <a:endParaRPr lang="fr-FR" dirty="0"/>
          </a:p>
          <a:p>
            <a:endParaRPr lang="en-US" dirty="0"/>
          </a:p>
        </p:txBody>
      </p:sp>
    </p:spTree>
    <p:custDataLst>
      <p:tags r:id="rId1"/>
    </p:custDataLst>
    <p:extLst>
      <p:ext uri="{BB962C8B-B14F-4D97-AF65-F5344CB8AC3E}">
        <p14:creationId xmlns:p14="http://schemas.microsoft.com/office/powerpoint/2010/main" val="2632890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2667000" y="3656013"/>
            <a:ext cx="1362075" cy="547687"/>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latin typeface="Arial" charset="0"/>
              </a:rPr>
              <a:t>Hô hấp</a:t>
            </a:r>
          </a:p>
        </p:txBody>
      </p:sp>
      <p:sp>
        <p:nvSpPr>
          <p:cNvPr id="83971" name="Text Box 3"/>
          <p:cNvSpPr txBox="1">
            <a:spLocks noChangeArrowheads="1"/>
          </p:cNvSpPr>
          <p:nvPr/>
        </p:nvSpPr>
        <p:spPr bwMode="auto">
          <a:xfrm>
            <a:off x="1752600" y="5851525"/>
            <a:ext cx="1758950" cy="547688"/>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latin typeface="Arial" charset="0"/>
              </a:rPr>
              <a:t>Cân bằng</a:t>
            </a:r>
          </a:p>
        </p:txBody>
      </p:sp>
      <p:sp>
        <p:nvSpPr>
          <p:cNvPr id="83972" name="Text Box 4"/>
          <p:cNvSpPr txBox="1">
            <a:spLocks noChangeArrowheads="1"/>
          </p:cNvSpPr>
          <p:nvPr/>
        </p:nvSpPr>
        <p:spPr bwMode="auto">
          <a:xfrm>
            <a:off x="76200" y="3656013"/>
            <a:ext cx="1895475" cy="547687"/>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latin typeface="Arial" charset="0"/>
              </a:rPr>
              <a:t>Tĩnh mạch</a:t>
            </a:r>
          </a:p>
        </p:txBody>
      </p:sp>
      <p:sp>
        <p:nvSpPr>
          <p:cNvPr id="83973" name="Text Box 5"/>
          <p:cNvSpPr txBox="1">
            <a:spLocks noChangeArrowheads="1"/>
          </p:cNvSpPr>
          <p:nvPr/>
        </p:nvSpPr>
        <p:spPr bwMode="auto">
          <a:xfrm>
            <a:off x="4800600" y="3649663"/>
            <a:ext cx="3081338" cy="547687"/>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t>Ngoài màng cứng</a:t>
            </a:r>
            <a:r>
              <a:rPr lang="fr-FR"/>
              <a:t> </a:t>
            </a:r>
            <a:endParaRPr lang="fr-FR" sz="2800">
              <a:latin typeface="Arial" charset="0"/>
            </a:endParaRPr>
          </a:p>
        </p:txBody>
      </p:sp>
      <p:sp>
        <p:nvSpPr>
          <p:cNvPr id="83974" name="Text Box 6"/>
          <p:cNvSpPr txBox="1">
            <a:spLocks noChangeArrowheads="1"/>
          </p:cNvSpPr>
          <p:nvPr/>
        </p:nvSpPr>
        <p:spPr bwMode="auto">
          <a:xfrm>
            <a:off x="7019925" y="4381500"/>
            <a:ext cx="1660525" cy="547688"/>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t>Tủy sống</a:t>
            </a:r>
          </a:p>
        </p:txBody>
      </p:sp>
      <p:sp>
        <p:nvSpPr>
          <p:cNvPr id="83975" name="Oval 7"/>
          <p:cNvSpPr>
            <a:spLocks noChangeAspect="1" noChangeArrowheads="1"/>
          </p:cNvSpPr>
          <p:nvPr/>
        </p:nvSpPr>
        <p:spPr bwMode="auto">
          <a:xfrm>
            <a:off x="461963" y="2085975"/>
            <a:ext cx="3729037" cy="1343025"/>
          </a:xfrm>
          <a:prstGeom prst="ellipse">
            <a:avLst/>
          </a:prstGeom>
          <a:solidFill>
            <a:srgbClr val="FF0000">
              <a:alpha val="50000"/>
            </a:srgbClr>
          </a:solidFill>
          <a:ln w="2857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3200">
                <a:solidFill>
                  <a:srgbClr val="FF0000"/>
                </a:solidFill>
                <a:latin typeface="Arial" charset="0"/>
              </a:rPr>
              <a:t>Gây mê toàn thân</a:t>
            </a:r>
          </a:p>
        </p:txBody>
      </p:sp>
      <p:sp>
        <p:nvSpPr>
          <p:cNvPr id="83976" name="Oval 8"/>
          <p:cNvSpPr>
            <a:spLocks noChangeAspect="1" noChangeArrowheads="1"/>
          </p:cNvSpPr>
          <p:nvPr/>
        </p:nvSpPr>
        <p:spPr bwMode="auto">
          <a:xfrm>
            <a:off x="4387850" y="2133600"/>
            <a:ext cx="4679950" cy="1295400"/>
          </a:xfrm>
          <a:prstGeom prst="ellipse">
            <a:avLst/>
          </a:prstGeom>
          <a:solidFill>
            <a:srgbClr val="008000">
              <a:alpha val="50000"/>
            </a:srgbClr>
          </a:solidFill>
          <a:ln w="28575">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3200">
                <a:solidFill>
                  <a:srgbClr val="008000"/>
                </a:solidFill>
                <a:latin typeface="Arial" charset="0"/>
              </a:rPr>
              <a:t>Gây tê vùng</a:t>
            </a:r>
          </a:p>
        </p:txBody>
      </p:sp>
      <p:pic>
        <p:nvPicPr>
          <p:cNvPr id="83977"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4343400"/>
            <a:ext cx="1520825" cy="1060450"/>
          </a:xfrm>
          <a:prstGeom prst="rect">
            <a:avLst/>
          </a:prstGeom>
          <a:noFill/>
          <a:extLst>
            <a:ext uri="{909E8E84-426E-40DD-AFC4-6F175D3DCCD1}">
              <a14:hiddenFill xmlns:a14="http://schemas.microsoft.com/office/drawing/2010/main">
                <a:solidFill>
                  <a:srgbClr val="FFFFFF"/>
                </a:solidFill>
              </a14:hiddenFill>
            </a:ext>
          </a:extLst>
        </p:spPr>
      </p:pic>
      <p:pic>
        <p:nvPicPr>
          <p:cNvPr id="83978"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19400" y="4208463"/>
            <a:ext cx="1524000" cy="1492250"/>
          </a:xfrm>
          <a:prstGeom prst="rect">
            <a:avLst/>
          </a:prstGeom>
          <a:noFill/>
          <a:extLst>
            <a:ext uri="{909E8E84-426E-40DD-AFC4-6F175D3DCCD1}">
              <a14:hiddenFill xmlns:a14="http://schemas.microsoft.com/office/drawing/2010/main">
                <a:solidFill>
                  <a:srgbClr val="FFFFFF"/>
                </a:solidFill>
              </a14:hiddenFill>
            </a:ext>
          </a:extLst>
        </p:spPr>
      </p:pic>
      <p:pic>
        <p:nvPicPr>
          <p:cNvPr id="83979"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419600"/>
            <a:ext cx="1300163" cy="2057400"/>
          </a:xfrm>
          <a:prstGeom prst="rect">
            <a:avLst/>
          </a:prstGeom>
          <a:noFill/>
          <a:extLst>
            <a:ext uri="{909E8E84-426E-40DD-AFC4-6F175D3DCCD1}">
              <a14:hiddenFill xmlns:a14="http://schemas.microsoft.com/office/drawing/2010/main">
                <a:solidFill>
                  <a:srgbClr val="FFFFFF"/>
                </a:solidFill>
              </a14:hiddenFill>
            </a:ext>
          </a:extLst>
        </p:spPr>
      </p:pic>
      <p:sp>
        <p:nvSpPr>
          <p:cNvPr id="83980" name="Rectangle 12"/>
          <p:cNvSpPr>
            <a:spLocks noGrp="1" noChangeArrowheads="1"/>
          </p:cNvSpPr>
          <p:nvPr>
            <p:ph type="title"/>
          </p:nvPr>
        </p:nvSpPr>
        <p:spPr>
          <a:noFill/>
          <a:ln/>
          <a:extLst>
            <a:ext uri="{909E8E84-426E-40DD-AFC4-6F175D3DCCD1}">
              <a14:hiddenFill xmlns:a14="http://schemas.microsoft.com/office/drawing/2010/main">
                <a:solidFill>
                  <a:schemeClr val="accent2">
                    <a:alpha val="50000"/>
                  </a:schemeClr>
                </a:solidFill>
              </a14:hiddenFill>
            </a:ext>
            <a:ext uri="{91240B29-F687-4F45-9708-019B960494DF}">
              <a14:hiddenLine xmlns:a14="http://schemas.microsoft.com/office/drawing/2010/main" w="57150" cmpd="sng">
                <a:solidFill>
                  <a:schemeClr val="accent2"/>
                </a:solidFill>
                <a:miter lim="800000"/>
                <a:headEnd/>
                <a:tailEnd/>
              </a14:hiddenLine>
            </a:ext>
          </a:extLst>
        </p:spPr>
        <p:txBody>
          <a:bodyPr/>
          <a:lstStyle/>
          <a:p>
            <a:r>
              <a:rPr lang="fr-FR">
                <a:solidFill>
                  <a:schemeClr val="accent2"/>
                </a:solidFill>
              </a:rPr>
              <a:t>Các loại vô cảm</a:t>
            </a:r>
          </a:p>
        </p:txBody>
      </p:sp>
      <p:sp>
        <p:nvSpPr>
          <p:cNvPr id="83981" name="Text Box 13"/>
          <p:cNvSpPr txBox="1">
            <a:spLocks noChangeArrowheads="1"/>
          </p:cNvSpPr>
          <p:nvPr/>
        </p:nvSpPr>
        <p:spPr bwMode="auto">
          <a:xfrm>
            <a:off x="7467600" y="5408613"/>
            <a:ext cx="1460500" cy="547687"/>
          </a:xfrm>
          <a:prstGeom prst="rect">
            <a:avLst/>
          </a:prstGeom>
          <a:solidFill>
            <a:schemeClr val="bg2">
              <a:alpha val="50000"/>
            </a:schemeClr>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2800">
                <a:latin typeface="Arial" charset="0"/>
              </a:rPr>
              <a:t>Đám rối</a:t>
            </a:r>
          </a:p>
        </p:txBody>
      </p:sp>
    </p:spTree>
    <p:custDataLst>
      <p:tags r:id="rId1"/>
    </p:custDataLst>
    <p:extLst>
      <p:ext uri="{BB962C8B-B14F-4D97-AF65-F5344CB8AC3E}">
        <p14:creationId xmlns:p14="http://schemas.microsoft.com/office/powerpoint/2010/main" val="2340987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IV. Chức </a:t>
            </a:r>
            <a:r>
              <a:rPr lang="fr-FR" dirty="0" smtClean="0"/>
              <a:t>năng thận</a:t>
            </a:r>
            <a:endParaRPr lang="en-US" dirty="0"/>
          </a:p>
        </p:txBody>
      </p:sp>
      <p:sp>
        <p:nvSpPr>
          <p:cNvPr id="3" name="Content Placeholder 2"/>
          <p:cNvSpPr>
            <a:spLocks noGrp="1"/>
          </p:cNvSpPr>
          <p:nvPr>
            <p:ph idx="1"/>
          </p:nvPr>
        </p:nvSpPr>
        <p:spPr/>
        <p:txBody>
          <a:bodyPr/>
          <a:lstStyle/>
          <a:p>
            <a:r>
              <a:rPr lang="fr-FR" dirty="0" smtClean="0"/>
              <a:t>Tăng ALOB</a:t>
            </a:r>
          </a:p>
          <a:p>
            <a:r>
              <a:rPr lang="fr-FR" dirty="0" smtClean="0"/>
              <a:t>Giảm lưu lượng máu thận</a:t>
            </a:r>
          </a:p>
          <a:p>
            <a:r>
              <a:rPr lang="fr-FR" dirty="0" smtClean="0"/>
              <a:t>Tăng hoạt tính giao cảm</a:t>
            </a:r>
          </a:p>
          <a:p>
            <a:r>
              <a:rPr lang="fr-FR" dirty="0" smtClean="0"/>
              <a:t>Tăng </a:t>
            </a:r>
            <a:r>
              <a:rPr lang="fr-FR" dirty="0" err="1" smtClean="0"/>
              <a:t>Renin</a:t>
            </a:r>
            <a:r>
              <a:rPr lang="fr-FR" dirty="0" smtClean="0"/>
              <a:t> huyết tương</a:t>
            </a:r>
          </a:p>
          <a:p>
            <a:r>
              <a:rPr lang="fr-FR" dirty="0" smtClean="0"/>
              <a:t>Giảm áp lực lọc cầu thận</a:t>
            </a:r>
          </a:p>
          <a:p>
            <a:r>
              <a:rPr lang="fr-FR" dirty="0" smtClean="0"/>
              <a:t>Giảm lưu lượng nước tiểu</a:t>
            </a:r>
            <a:endParaRPr lang="en-US" dirty="0"/>
          </a:p>
        </p:txBody>
      </p:sp>
    </p:spTree>
    <p:custDataLst>
      <p:tags r:id="rId1"/>
    </p:custDataLst>
    <p:extLst>
      <p:ext uri="{BB962C8B-B14F-4D97-AF65-F5344CB8AC3E}">
        <p14:creationId xmlns:p14="http://schemas.microsoft.com/office/powerpoint/2010/main" val="36277890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t>V. </a:t>
            </a:r>
            <a:r>
              <a:rPr lang="fr-FR" dirty="0" smtClean="0"/>
              <a:t>Hệ </a:t>
            </a:r>
            <a:r>
              <a:rPr lang="fr-FR" dirty="0" smtClean="0"/>
              <a:t>thống thần kinh trung ương</a:t>
            </a:r>
            <a:endParaRPr lang="en-US" dirty="0"/>
          </a:p>
        </p:txBody>
      </p:sp>
      <p:sp>
        <p:nvSpPr>
          <p:cNvPr id="3" name="Content Placeholder 2"/>
          <p:cNvSpPr>
            <a:spLocks noGrp="1"/>
          </p:cNvSpPr>
          <p:nvPr>
            <p:ph idx="1"/>
          </p:nvPr>
        </p:nvSpPr>
        <p:spPr/>
        <p:txBody>
          <a:bodyPr>
            <a:normAutofit lnSpcReduction="10000"/>
          </a:bodyPr>
          <a:lstStyle/>
          <a:p>
            <a:r>
              <a:rPr lang="fr-FR" dirty="0" smtClean="0"/>
              <a:t>Tăng ALOB </a:t>
            </a:r>
          </a:p>
          <a:p>
            <a:r>
              <a:rPr lang="fr-FR" dirty="0" smtClean="0"/>
              <a:t>Tăng áp lực ở ống sống</a:t>
            </a:r>
          </a:p>
          <a:p>
            <a:r>
              <a:rPr lang="fr-FR" dirty="0" smtClean="0"/>
              <a:t>Giảm tuần hoàn trở về từ đám rối thắt lưng</a:t>
            </a:r>
          </a:p>
          <a:p>
            <a:r>
              <a:rPr lang="fr-FR" dirty="0" smtClean="0"/>
              <a:t>Tăng áp lực nội sọ</a:t>
            </a:r>
          </a:p>
          <a:p>
            <a:r>
              <a:rPr lang="vi-VN" dirty="0" smtClean="0"/>
              <a:t>Ư</a:t>
            </a:r>
            <a:r>
              <a:rPr lang="fr-FR" dirty="0" smtClean="0"/>
              <a:t>u thán, tăng sức cản hệ thống, đầu thấp làm tăng ALNS</a:t>
            </a:r>
          </a:p>
          <a:p>
            <a:r>
              <a:rPr lang="fr-FR" dirty="0" smtClean="0"/>
              <a:t>Thời điểm bơm hơi bản thân làm tăng lưu lượng máu não</a:t>
            </a:r>
            <a:endParaRPr lang="en-US" dirty="0"/>
          </a:p>
        </p:txBody>
      </p:sp>
    </p:spTree>
    <p:custDataLst>
      <p:tags r:id="rId1"/>
    </p:custDataLst>
    <p:extLst>
      <p:ext uri="{BB962C8B-B14F-4D97-AF65-F5344CB8AC3E}">
        <p14:creationId xmlns:p14="http://schemas.microsoft.com/office/powerpoint/2010/main" val="21350088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VI. Hệ </a:t>
            </a:r>
            <a:r>
              <a:rPr lang="fr-FR" dirty="0" smtClean="0"/>
              <a:t>thống đông máu</a:t>
            </a:r>
            <a:endParaRPr lang="en-US" dirty="0"/>
          </a:p>
        </p:txBody>
      </p:sp>
      <p:sp>
        <p:nvSpPr>
          <p:cNvPr id="3" name="Content Placeholder 2"/>
          <p:cNvSpPr>
            <a:spLocks noGrp="1"/>
          </p:cNvSpPr>
          <p:nvPr>
            <p:ph idx="1"/>
          </p:nvPr>
        </p:nvSpPr>
        <p:spPr>
          <a:xfrm>
            <a:off x="1187624" y="1700808"/>
            <a:ext cx="7200800" cy="4800600"/>
          </a:xfrm>
        </p:spPr>
        <p:txBody>
          <a:bodyPr/>
          <a:lstStyle/>
          <a:p>
            <a:r>
              <a:rPr lang="fr-FR" dirty="0" smtClean="0"/>
              <a:t>Tăng ALOB làm tăng ứ trệ tuần hoàn chi dưới</a:t>
            </a:r>
          </a:p>
          <a:p>
            <a:r>
              <a:rPr lang="fr-FR" dirty="0" smtClean="0">
                <a:solidFill>
                  <a:srgbClr val="FF0000"/>
                </a:solidFill>
              </a:rPr>
              <a:t>Gây huyết khối tĩnh mạch đặc biệt nếu phẫu thuật kéo dài</a:t>
            </a:r>
          </a:p>
          <a:p>
            <a:r>
              <a:rPr lang="fr-FR" dirty="0" smtClean="0"/>
              <a:t>Dự phòng tắc mạch cần phải thực hiện trên những bệnh nhân này</a:t>
            </a:r>
            <a:endParaRPr lang="en-US" dirty="0"/>
          </a:p>
        </p:txBody>
      </p:sp>
    </p:spTree>
    <p:custDataLst>
      <p:tags r:id="rId1"/>
    </p:custDataLst>
    <p:extLst>
      <p:ext uri="{BB962C8B-B14F-4D97-AF65-F5344CB8AC3E}">
        <p14:creationId xmlns:p14="http://schemas.microsoft.com/office/powerpoint/2010/main" val="26931847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VII. Thay </a:t>
            </a:r>
            <a:r>
              <a:rPr lang="fr-FR" dirty="0" smtClean="0"/>
              <a:t>đổi nhiệt độ</a:t>
            </a:r>
            <a:endParaRPr lang="en-US" dirty="0"/>
          </a:p>
        </p:txBody>
      </p:sp>
      <p:sp>
        <p:nvSpPr>
          <p:cNvPr id="3" name="Content Placeholder 2"/>
          <p:cNvSpPr>
            <a:spLocks noGrp="1"/>
          </p:cNvSpPr>
          <p:nvPr>
            <p:ph idx="1"/>
          </p:nvPr>
        </p:nvSpPr>
        <p:spPr/>
        <p:txBody>
          <a:bodyPr/>
          <a:lstStyle/>
          <a:p>
            <a:r>
              <a:rPr lang="fr-FR" dirty="0" smtClean="0"/>
              <a:t>Dòng khí khô bơm liên tục vào khoang bụng làm giảm nhiệt độ</a:t>
            </a:r>
          </a:p>
          <a:p>
            <a:r>
              <a:rPr lang="fr-FR" dirty="0" smtClean="0"/>
              <a:t>Bơm hơi đột ngột làm hạ thân nhiệt do ảnh hưởng luật Joule Thompson</a:t>
            </a:r>
          </a:p>
          <a:p>
            <a:r>
              <a:rPr lang="fr-FR" dirty="0" smtClean="0"/>
              <a:t>Giảm 0,3°/50 lít CO</a:t>
            </a:r>
            <a:r>
              <a:rPr lang="fr-FR" baseline="-25000" dirty="0" smtClean="0"/>
              <a:t>2</a:t>
            </a:r>
            <a:endParaRPr lang="en-US" dirty="0"/>
          </a:p>
        </p:txBody>
      </p:sp>
    </p:spTree>
    <p:custDataLst>
      <p:tags r:id="rId1"/>
    </p:custDataLst>
    <p:extLst>
      <p:ext uri="{BB962C8B-B14F-4D97-AF65-F5344CB8AC3E}">
        <p14:creationId xmlns:p14="http://schemas.microsoft.com/office/powerpoint/2010/main" val="662764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VIII. Đáp </a:t>
            </a:r>
            <a:r>
              <a:rPr lang="fr-FR" dirty="0" smtClean="0"/>
              <a:t>ứng thần kinh nội tiết</a:t>
            </a:r>
            <a:endParaRPr lang="en-US" dirty="0"/>
          </a:p>
        </p:txBody>
      </p:sp>
      <p:sp>
        <p:nvSpPr>
          <p:cNvPr id="3" name="Content Placeholder 2"/>
          <p:cNvSpPr>
            <a:spLocks noGrp="1"/>
          </p:cNvSpPr>
          <p:nvPr>
            <p:ph idx="1"/>
          </p:nvPr>
        </p:nvSpPr>
        <p:spPr/>
        <p:txBody>
          <a:bodyPr/>
          <a:lstStyle/>
          <a:p>
            <a:r>
              <a:rPr lang="fr-FR" dirty="0" smtClean="0"/>
              <a:t>Tăng hoạt động trục dưới đồi tuyến yên</a:t>
            </a:r>
          </a:p>
          <a:p>
            <a:r>
              <a:rPr lang="fr-FR" dirty="0" smtClean="0"/>
              <a:t>Tăng ACTH, Cortisol và Glucagon</a:t>
            </a:r>
          </a:p>
          <a:p>
            <a:r>
              <a:rPr lang="fr-FR" dirty="0" smtClean="0"/>
              <a:t>Thay đổi chuyển hóa Glucose</a:t>
            </a:r>
          </a:p>
          <a:p>
            <a:r>
              <a:rPr lang="fr-FR" dirty="0" smtClean="0"/>
              <a:t>Nội soi ổ bụng tác động stress tương tự phẫu thuật kinh điển</a:t>
            </a:r>
            <a:endParaRPr lang="en-US" dirty="0"/>
          </a:p>
        </p:txBody>
      </p:sp>
    </p:spTree>
    <p:custDataLst>
      <p:tags r:id="rId1"/>
    </p:custDataLst>
    <p:extLst>
      <p:ext uri="{BB962C8B-B14F-4D97-AF65-F5344CB8AC3E}">
        <p14:creationId xmlns:p14="http://schemas.microsoft.com/office/powerpoint/2010/main" val="20316904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t>IX. Các </a:t>
            </a:r>
            <a:r>
              <a:rPr lang="fr-FR" dirty="0" smtClean="0"/>
              <a:t>vấn đề liên quan đến tư thế</a:t>
            </a:r>
            <a:endParaRPr lang="en-US" dirty="0"/>
          </a:p>
        </p:txBody>
      </p:sp>
      <p:sp>
        <p:nvSpPr>
          <p:cNvPr id="3" name="Content Placeholder 2"/>
          <p:cNvSpPr>
            <a:spLocks noGrp="1"/>
          </p:cNvSpPr>
          <p:nvPr>
            <p:ph idx="1"/>
          </p:nvPr>
        </p:nvSpPr>
        <p:spPr/>
        <p:txBody>
          <a:bodyPr/>
          <a:lstStyle/>
          <a:p>
            <a:r>
              <a:rPr lang="fr-FR" dirty="0" smtClean="0">
                <a:solidFill>
                  <a:srgbClr val="FF0000"/>
                </a:solidFill>
              </a:rPr>
              <a:t>Đầu thấp </a:t>
            </a:r>
            <a:r>
              <a:rPr lang="fr-FR" dirty="0" smtClean="0"/>
              <a:t>cho các phẫu thuật vùng hố chậu và dưới mạch treo đại tràng</a:t>
            </a:r>
          </a:p>
          <a:p>
            <a:r>
              <a:rPr lang="fr-FR" dirty="0" smtClean="0">
                <a:solidFill>
                  <a:srgbClr val="FF0000"/>
                </a:solidFill>
              </a:rPr>
              <a:t>Đầu cao </a:t>
            </a:r>
            <a:r>
              <a:rPr lang="fr-FR" dirty="0" smtClean="0"/>
              <a:t>cho các phẫu thuật trên mạc treo tràng</a:t>
            </a:r>
          </a:p>
          <a:p>
            <a:r>
              <a:rPr lang="fr-FR" dirty="0" smtClean="0">
                <a:solidFill>
                  <a:srgbClr val="FF0000"/>
                </a:solidFill>
              </a:rPr>
              <a:t>Tư thế nghiêng</a:t>
            </a:r>
            <a:endParaRPr lang="en-US" dirty="0">
              <a:solidFill>
                <a:srgbClr val="FF0000"/>
              </a:solidFill>
            </a:endParaRPr>
          </a:p>
        </p:txBody>
      </p:sp>
    </p:spTree>
    <p:custDataLst>
      <p:tags r:id="rId1"/>
    </p:custDataLst>
    <p:extLst>
      <p:ext uri="{BB962C8B-B14F-4D97-AF65-F5344CB8AC3E}">
        <p14:creationId xmlns:p14="http://schemas.microsoft.com/office/powerpoint/2010/main" val="26828660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Tư thế - hô hấp</a:t>
            </a:r>
            <a:endParaRPr lang="en-US" dirty="0"/>
          </a:p>
        </p:txBody>
      </p:sp>
      <p:sp>
        <p:nvSpPr>
          <p:cNvPr id="3" name="Content Placeholder 2"/>
          <p:cNvSpPr>
            <a:spLocks noGrp="1"/>
          </p:cNvSpPr>
          <p:nvPr>
            <p:ph idx="1"/>
          </p:nvPr>
        </p:nvSpPr>
        <p:spPr/>
        <p:txBody>
          <a:bodyPr/>
          <a:lstStyle/>
          <a:p>
            <a:pPr marL="82296" indent="0">
              <a:buNone/>
            </a:pPr>
            <a:r>
              <a:rPr lang="fr-FR" dirty="0" smtClean="0">
                <a:solidFill>
                  <a:srgbClr val="FF0000"/>
                </a:solidFill>
              </a:rPr>
              <a:t>Đầu thấp</a:t>
            </a:r>
          </a:p>
          <a:p>
            <a:r>
              <a:rPr lang="fr-FR" dirty="0" smtClean="0"/>
              <a:t>Tăng xẹp phổi</a:t>
            </a:r>
          </a:p>
          <a:p>
            <a:r>
              <a:rPr lang="fr-FR" dirty="0" smtClean="0"/>
              <a:t>Giảm FRC</a:t>
            </a:r>
          </a:p>
          <a:p>
            <a:r>
              <a:rPr lang="fr-FR" dirty="0" smtClean="0"/>
              <a:t>Giảm TLC</a:t>
            </a:r>
          </a:p>
          <a:p>
            <a:r>
              <a:rPr lang="fr-FR" dirty="0" smtClean="0"/>
              <a:t>Giảm độ giãn nở </a:t>
            </a:r>
            <a:r>
              <a:rPr lang="fr-FR" dirty="0" smtClean="0"/>
              <a:t>phổi</a:t>
            </a:r>
            <a:endParaRPr lang="fr-FR" dirty="0" smtClean="0"/>
          </a:p>
        </p:txBody>
      </p:sp>
    </p:spTree>
    <p:custDataLst>
      <p:tags r:id="rId1"/>
    </p:custDataLst>
    <p:extLst>
      <p:ext uri="{BB962C8B-B14F-4D97-AF65-F5344CB8AC3E}">
        <p14:creationId xmlns:p14="http://schemas.microsoft.com/office/powerpoint/2010/main" val="24173999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Tư thế - Tim mạch</a:t>
            </a:r>
            <a:endParaRPr lang="en-US" dirty="0"/>
          </a:p>
        </p:txBody>
      </p:sp>
      <p:sp>
        <p:nvSpPr>
          <p:cNvPr id="3" name="Content Placeholder 2"/>
          <p:cNvSpPr>
            <a:spLocks noGrp="1"/>
          </p:cNvSpPr>
          <p:nvPr>
            <p:ph idx="1"/>
          </p:nvPr>
        </p:nvSpPr>
        <p:spPr/>
        <p:txBody>
          <a:bodyPr/>
          <a:lstStyle/>
          <a:p>
            <a:pPr marL="82296" indent="0">
              <a:buNone/>
            </a:pPr>
            <a:r>
              <a:rPr lang="fr-FR" dirty="0" smtClean="0">
                <a:solidFill>
                  <a:srgbClr val="FF0000"/>
                </a:solidFill>
              </a:rPr>
              <a:t>Đầu thấp</a:t>
            </a:r>
          </a:p>
          <a:p>
            <a:r>
              <a:rPr lang="fr-FR" dirty="0" smtClean="0"/>
              <a:t>Tăng áp lực tĩnh mạch trung ương</a:t>
            </a:r>
          </a:p>
          <a:p>
            <a:r>
              <a:rPr lang="fr-FR" dirty="0" smtClean="0"/>
              <a:t>Tăng lưu lượng tim</a:t>
            </a:r>
          </a:p>
          <a:p>
            <a:r>
              <a:rPr lang="fr-FR" dirty="0" smtClean="0"/>
              <a:t>Tăng tuần hoàn máu não</a:t>
            </a:r>
          </a:p>
          <a:p>
            <a:r>
              <a:rPr lang="fr-FR" dirty="0" smtClean="0"/>
              <a:t>Tăng áp lực nội sọ</a:t>
            </a:r>
          </a:p>
          <a:p>
            <a:r>
              <a:rPr lang="fr-FR" dirty="0" smtClean="0"/>
              <a:t>Tăng áp lực nhãn cầu</a:t>
            </a:r>
            <a:endParaRPr lang="en-US" dirty="0"/>
          </a:p>
        </p:txBody>
      </p:sp>
    </p:spTree>
    <p:custDataLst>
      <p:tags r:id="rId1"/>
    </p:custDataLst>
    <p:extLst>
      <p:ext uri="{BB962C8B-B14F-4D97-AF65-F5344CB8AC3E}">
        <p14:creationId xmlns:p14="http://schemas.microsoft.com/office/powerpoint/2010/main" val="7825989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Tư thế - tim mạch</a:t>
            </a:r>
            <a:endParaRPr lang="en-US" dirty="0"/>
          </a:p>
        </p:txBody>
      </p:sp>
      <p:sp>
        <p:nvSpPr>
          <p:cNvPr id="3" name="Content Placeholder 2"/>
          <p:cNvSpPr>
            <a:spLocks noGrp="1"/>
          </p:cNvSpPr>
          <p:nvPr>
            <p:ph idx="1"/>
          </p:nvPr>
        </p:nvSpPr>
        <p:spPr/>
        <p:txBody>
          <a:bodyPr/>
          <a:lstStyle/>
          <a:p>
            <a:pPr marL="82296" indent="0">
              <a:buNone/>
            </a:pPr>
            <a:r>
              <a:rPr lang="fr-FR" dirty="0" smtClean="0">
                <a:solidFill>
                  <a:srgbClr val="FF0000"/>
                </a:solidFill>
              </a:rPr>
              <a:t>Đầu </a:t>
            </a:r>
            <a:r>
              <a:rPr lang="fr-FR" dirty="0" smtClean="0">
                <a:solidFill>
                  <a:srgbClr val="FF0000"/>
                </a:solidFill>
              </a:rPr>
              <a:t>cao</a:t>
            </a:r>
            <a:r>
              <a:rPr lang="fr-FR" dirty="0" smtClean="0"/>
              <a:t>: </a:t>
            </a:r>
            <a:r>
              <a:rPr lang="fr-FR" dirty="0"/>
              <a:t>có lợi cho hô </a:t>
            </a:r>
            <a:r>
              <a:rPr lang="fr-FR" dirty="0" smtClean="0"/>
              <a:t>hấp</a:t>
            </a:r>
            <a:endParaRPr lang="fr-FR" dirty="0" smtClean="0"/>
          </a:p>
          <a:p>
            <a:r>
              <a:rPr lang="fr-FR" dirty="0" smtClean="0"/>
              <a:t>Hồ máu</a:t>
            </a:r>
          </a:p>
          <a:p>
            <a:r>
              <a:rPr lang="fr-FR" dirty="0" smtClean="0"/>
              <a:t>Tuần hoàn tĩnh mạch trở về hạn chế</a:t>
            </a:r>
          </a:p>
          <a:p>
            <a:r>
              <a:rPr lang="fr-FR" dirty="0" smtClean="0"/>
              <a:t>Tắc mạch</a:t>
            </a:r>
          </a:p>
          <a:p>
            <a:r>
              <a:rPr lang="fr-FR" dirty="0" smtClean="0"/>
              <a:t>Giảm tuần hoàn trở về, giảm lưu lượng tim, giảm huyết áp</a:t>
            </a:r>
          </a:p>
        </p:txBody>
      </p:sp>
    </p:spTree>
    <p:custDataLst>
      <p:tags r:id="rId1"/>
    </p:custDataLst>
    <p:extLst>
      <p:ext uri="{BB962C8B-B14F-4D97-AF65-F5344CB8AC3E}">
        <p14:creationId xmlns:p14="http://schemas.microsoft.com/office/powerpoint/2010/main" val="42528091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Tư thế - thần kinh</a:t>
            </a:r>
            <a:endParaRPr lang="en-US" dirty="0"/>
          </a:p>
        </p:txBody>
      </p:sp>
      <p:sp>
        <p:nvSpPr>
          <p:cNvPr id="3" name="Content Placeholder 2"/>
          <p:cNvSpPr>
            <a:spLocks noGrp="1"/>
          </p:cNvSpPr>
          <p:nvPr>
            <p:ph idx="1"/>
          </p:nvPr>
        </p:nvSpPr>
        <p:spPr/>
        <p:txBody>
          <a:bodyPr/>
          <a:lstStyle/>
          <a:p>
            <a:r>
              <a:rPr lang="fr-FR" dirty="0" smtClean="0"/>
              <a:t>Tăng dang tay: tổn thương đám rối</a:t>
            </a:r>
          </a:p>
          <a:p>
            <a:r>
              <a:rPr lang="fr-FR" dirty="0" smtClean="0"/>
              <a:t>Tư thế nghiêng – tổn thương giác mạc</a:t>
            </a:r>
            <a:endParaRPr lang="en-US" dirty="0"/>
          </a:p>
        </p:txBody>
      </p:sp>
    </p:spTree>
    <p:custDataLst>
      <p:tags r:id="rId1"/>
    </p:custDataLst>
    <p:extLst>
      <p:ext uri="{BB962C8B-B14F-4D97-AF65-F5344CB8AC3E}">
        <p14:creationId xmlns:p14="http://schemas.microsoft.com/office/powerpoint/2010/main" val="826082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fr-FR" dirty="0">
                <a:solidFill>
                  <a:srgbClr val="FF0000"/>
                </a:solidFill>
              </a:rPr>
              <a:t>Các loại vô cảm</a:t>
            </a:r>
          </a:p>
        </p:txBody>
      </p:sp>
      <p:sp>
        <p:nvSpPr>
          <p:cNvPr id="86019" name="Text Box 3"/>
          <p:cNvSpPr txBox="1">
            <a:spLocks noChangeArrowheads="1"/>
          </p:cNvSpPr>
          <p:nvPr/>
        </p:nvSpPr>
        <p:spPr bwMode="auto">
          <a:xfrm>
            <a:off x="2686050" y="2359025"/>
            <a:ext cx="3343275" cy="608013"/>
          </a:xfrm>
          <a:prstGeom prst="rect">
            <a:avLst/>
          </a:prstGeom>
          <a:solidFill>
            <a:schemeClr val="accent2">
              <a:alpha val="50000"/>
            </a:schemeClr>
          </a:solidFill>
          <a:ln w="285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fr-FR" sz="3200">
                <a:solidFill>
                  <a:schemeClr val="accent2"/>
                </a:solidFill>
                <a:latin typeface="Arial" charset="0"/>
              </a:rPr>
              <a:t>Gây mê phối hợp</a:t>
            </a:r>
          </a:p>
        </p:txBody>
      </p:sp>
      <p:sp>
        <p:nvSpPr>
          <p:cNvPr id="86020" name="Oval 4"/>
          <p:cNvSpPr>
            <a:spLocks noChangeArrowheads="1"/>
          </p:cNvSpPr>
          <p:nvPr/>
        </p:nvSpPr>
        <p:spPr bwMode="auto">
          <a:xfrm>
            <a:off x="304800" y="3581400"/>
            <a:ext cx="4800600" cy="1905000"/>
          </a:xfrm>
          <a:prstGeom prst="ellipse">
            <a:avLst/>
          </a:prstGeom>
          <a:solidFill>
            <a:srgbClr val="FF0000">
              <a:alpha val="50000"/>
            </a:srgbClr>
          </a:solidFill>
          <a:ln w="2857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3200">
                <a:solidFill>
                  <a:srgbClr val="FF0000"/>
                </a:solidFill>
                <a:latin typeface="Arial" charset="0"/>
              </a:rPr>
              <a:t>Gây mê toàn thân</a:t>
            </a:r>
          </a:p>
        </p:txBody>
      </p:sp>
      <p:sp>
        <p:nvSpPr>
          <p:cNvPr id="86021" name="Oval 5"/>
          <p:cNvSpPr>
            <a:spLocks noChangeArrowheads="1"/>
          </p:cNvSpPr>
          <p:nvPr/>
        </p:nvSpPr>
        <p:spPr bwMode="auto">
          <a:xfrm>
            <a:off x="4038600" y="4495800"/>
            <a:ext cx="4800600" cy="1905000"/>
          </a:xfrm>
          <a:prstGeom prst="ellipse">
            <a:avLst/>
          </a:prstGeom>
          <a:solidFill>
            <a:srgbClr val="008000">
              <a:alpha val="50000"/>
            </a:srgbClr>
          </a:solidFill>
          <a:ln w="28575">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fr-FR" sz="3200">
                <a:solidFill>
                  <a:srgbClr val="008000"/>
                </a:solidFill>
                <a:latin typeface="Arial" charset="0"/>
              </a:rPr>
              <a:t>Gây tê vùng</a:t>
            </a:r>
          </a:p>
        </p:txBody>
      </p:sp>
    </p:spTree>
    <p:custDataLst>
      <p:tags r:id="rId1"/>
    </p:custDataLst>
    <p:extLst>
      <p:ext uri="{BB962C8B-B14F-4D97-AF65-F5344CB8AC3E}">
        <p14:creationId xmlns:p14="http://schemas.microsoft.com/office/powerpoint/2010/main" val="25419542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4638"/>
            <a:ext cx="8394136" cy="1143000"/>
          </a:xfrm>
        </p:spPr>
        <p:txBody>
          <a:bodyPr>
            <a:normAutofit fontScale="90000"/>
          </a:bodyPr>
          <a:lstStyle/>
          <a:p>
            <a:r>
              <a:rPr lang="fr-FR" dirty="0" smtClean="0">
                <a:solidFill>
                  <a:srgbClr val="FF0000"/>
                </a:solidFill>
              </a:rPr>
              <a:t>X. Biến </a:t>
            </a:r>
            <a:r>
              <a:rPr lang="fr-FR" dirty="0" smtClean="0">
                <a:solidFill>
                  <a:srgbClr val="FF0000"/>
                </a:solidFill>
              </a:rPr>
              <a:t>chứng </a:t>
            </a:r>
            <a:r>
              <a:rPr lang="fr-FR" dirty="0" smtClean="0">
                <a:solidFill>
                  <a:srgbClr val="FF0000"/>
                </a:solidFill>
              </a:rPr>
              <a:t>liến quan đến </a:t>
            </a:r>
            <a:r>
              <a:rPr lang="fr-FR" dirty="0" smtClean="0">
                <a:solidFill>
                  <a:srgbClr val="FF0000"/>
                </a:solidFill>
              </a:rPr>
              <a:t>phẫu </a:t>
            </a:r>
            <a:r>
              <a:rPr lang="fr-FR" dirty="0" smtClean="0">
                <a:solidFill>
                  <a:srgbClr val="FF0000"/>
                </a:solidFill>
              </a:rPr>
              <a:t>thuật</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Do </a:t>
            </a:r>
            <a:r>
              <a:rPr lang="fr-FR" dirty="0" err="1" smtClean="0"/>
              <a:t>Troca</a:t>
            </a:r>
            <a:endParaRPr lang="fr-FR" dirty="0" smtClean="0"/>
          </a:p>
          <a:p>
            <a:r>
              <a:rPr lang="fr-FR" dirty="0" smtClean="0"/>
              <a:t>Tư thế và ảnh hưởng chèn ép</a:t>
            </a:r>
          </a:p>
          <a:p>
            <a:r>
              <a:rPr lang="fr-FR" dirty="0" smtClean="0">
                <a:solidFill>
                  <a:srgbClr val="FF0000"/>
                </a:solidFill>
              </a:rPr>
              <a:t>Biến chứng hô hấp và tim mạch</a:t>
            </a:r>
          </a:p>
          <a:p>
            <a:r>
              <a:rPr lang="fr-FR" dirty="0" smtClean="0"/>
              <a:t>Hạ nhiệt độ</a:t>
            </a:r>
          </a:p>
          <a:p>
            <a:r>
              <a:rPr lang="fr-FR" dirty="0" smtClean="0">
                <a:solidFill>
                  <a:srgbClr val="FF0000"/>
                </a:solidFill>
              </a:rPr>
              <a:t>Tắc mạch khí</a:t>
            </a:r>
            <a:endParaRPr lang="en-US" dirty="0">
              <a:solidFill>
                <a:srgbClr val="FF0000"/>
              </a:solidFill>
            </a:endParaRPr>
          </a:p>
        </p:txBody>
      </p:sp>
    </p:spTree>
    <p:custDataLst>
      <p:tags r:id="rId1"/>
    </p:custDataLst>
    <p:extLst>
      <p:ext uri="{BB962C8B-B14F-4D97-AF65-F5344CB8AC3E}">
        <p14:creationId xmlns:p14="http://schemas.microsoft.com/office/powerpoint/2010/main" val="31748041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1. </a:t>
            </a:r>
            <a:r>
              <a:rPr lang="fr-FR" dirty="0" smtClean="0"/>
              <a:t>Biến </a:t>
            </a:r>
            <a:r>
              <a:rPr lang="fr-FR" dirty="0" smtClean="0"/>
              <a:t>chứng bơm hơi</a:t>
            </a:r>
            <a:endParaRPr lang="en-US" dirty="0"/>
          </a:p>
        </p:txBody>
      </p:sp>
      <p:sp>
        <p:nvSpPr>
          <p:cNvPr id="3" name="Content Placeholder 2"/>
          <p:cNvSpPr>
            <a:spLocks noGrp="1"/>
          </p:cNvSpPr>
          <p:nvPr>
            <p:ph idx="1"/>
          </p:nvPr>
        </p:nvSpPr>
        <p:spPr/>
        <p:txBody>
          <a:bodyPr>
            <a:normAutofit/>
          </a:bodyPr>
          <a:lstStyle/>
          <a:p>
            <a:r>
              <a:rPr lang="fr-FR" dirty="0" smtClean="0"/>
              <a:t>Tràn khí dưới da</a:t>
            </a:r>
          </a:p>
          <a:p>
            <a:r>
              <a:rPr lang="fr-FR" dirty="0" smtClean="0"/>
              <a:t>Do kỹ thuật: chưa xuyên đến phúc mạc</a:t>
            </a:r>
          </a:p>
          <a:p>
            <a:r>
              <a:rPr lang="fr-FR" dirty="0" smtClean="0"/>
              <a:t>Thoát vị bẹn, phẫu thuật thận</a:t>
            </a:r>
          </a:p>
          <a:p>
            <a:r>
              <a:rPr lang="fr-FR" dirty="0" smtClean="0"/>
              <a:t>Thoát vị xương cùng</a:t>
            </a:r>
          </a:p>
          <a:p>
            <a:r>
              <a:rPr lang="fr-FR" dirty="0" smtClean="0"/>
              <a:t>Vấn đề này dễ dàng trở về bình thường sau khi ngừng bơm hơi</a:t>
            </a:r>
          </a:p>
          <a:p>
            <a:r>
              <a:rPr lang="fr-FR" dirty="0">
                <a:solidFill>
                  <a:srgbClr val="FF0000"/>
                </a:solidFill>
              </a:rPr>
              <a:t>Tràn khí màng phổi, tràn khí trung thất, tràn khí màng tim</a:t>
            </a:r>
            <a:endParaRPr lang="en-US" dirty="0">
              <a:solidFill>
                <a:srgbClr val="FF0000"/>
              </a:solidFill>
            </a:endParaRPr>
          </a:p>
          <a:p>
            <a:endParaRPr lang="en-US" dirty="0"/>
          </a:p>
        </p:txBody>
      </p:sp>
    </p:spTree>
    <p:custDataLst>
      <p:tags r:id="rId1"/>
    </p:custDataLst>
    <p:extLst>
      <p:ext uri="{BB962C8B-B14F-4D97-AF65-F5344CB8AC3E}">
        <p14:creationId xmlns:p14="http://schemas.microsoft.com/office/powerpoint/2010/main" val="15966379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solidFill>
                  <a:srgbClr val="FF0000"/>
                </a:solidFill>
              </a:rPr>
              <a:t>Triệu chứng tràn khí</a:t>
            </a:r>
            <a:r>
              <a:rPr lang="fr-FR" dirty="0" smtClean="0"/>
              <a:t>…</a:t>
            </a:r>
            <a:endParaRPr lang="en-US" dirty="0"/>
          </a:p>
        </p:txBody>
      </p:sp>
      <p:sp>
        <p:nvSpPr>
          <p:cNvPr id="3" name="Content Placeholder 2"/>
          <p:cNvSpPr>
            <a:spLocks noGrp="1"/>
          </p:cNvSpPr>
          <p:nvPr>
            <p:ph idx="1"/>
          </p:nvPr>
        </p:nvSpPr>
        <p:spPr/>
        <p:txBody>
          <a:bodyPr/>
          <a:lstStyle/>
          <a:p>
            <a:r>
              <a:rPr lang="fr-FR" dirty="0" smtClean="0"/>
              <a:t>Đột ngột thiếu </a:t>
            </a:r>
            <a:r>
              <a:rPr lang="fr-FR" dirty="0" err="1" smtClean="0"/>
              <a:t>oxy</a:t>
            </a:r>
            <a:r>
              <a:rPr lang="fr-FR" dirty="0" smtClean="0"/>
              <a:t>, tăng áp lực đường thở, ưu thán, thay đổi huyết động</a:t>
            </a:r>
          </a:p>
          <a:p>
            <a:r>
              <a:rPr lang="fr-FR" dirty="0" smtClean="0"/>
              <a:t>Di động bất thường nửa cơ hoành được nhìn thấy trên của sổ nội soi làm tăng nghi ngờ chẩn đoán tràn khí màng phổi</a:t>
            </a:r>
            <a:endParaRPr lang="en-US" dirty="0"/>
          </a:p>
        </p:txBody>
      </p:sp>
    </p:spTree>
    <p:custDataLst>
      <p:tags r:id="rId1"/>
    </p:custDataLst>
    <p:extLst>
      <p:ext uri="{BB962C8B-B14F-4D97-AF65-F5344CB8AC3E}">
        <p14:creationId xmlns:p14="http://schemas.microsoft.com/office/powerpoint/2010/main" val="1023420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solidFill>
                  <a:srgbClr val="FF0000"/>
                </a:solidFill>
              </a:rPr>
              <a:t>Điều trị tràn khí màng phổi</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marL="82296" indent="0">
              <a:buNone/>
            </a:pPr>
            <a:r>
              <a:rPr lang="fr-FR" dirty="0" smtClean="0"/>
              <a:t>Các khuyến cáo</a:t>
            </a:r>
          </a:p>
          <a:p>
            <a:r>
              <a:rPr lang="fr-FR" dirty="0" smtClean="0"/>
              <a:t>Ngừng ngay N</a:t>
            </a:r>
            <a:r>
              <a:rPr lang="fr-FR" baseline="-25000" dirty="0" smtClean="0"/>
              <a:t>2</a:t>
            </a:r>
            <a:r>
              <a:rPr lang="fr-FR" dirty="0" smtClean="0"/>
              <a:t>O</a:t>
            </a:r>
          </a:p>
          <a:p>
            <a:r>
              <a:rPr lang="fr-FR" dirty="0" smtClean="0"/>
              <a:t>Cài đặt máy thở lại để sửa chữa </a:t>
            </a:r>
            <a:r>
              <a:rPr lang="fr-FR" dirty="0" smtClean="0"/>
              <a:t>thiếu </a:t>
            </a:r>
            <a:r>
              <a:rPr lang="fr-FR" dirty="0" err="1" smtClean="0"/>
              <a:t>oxy</a:t>
            </a:r>
            <a:endParaRPr lang="fr-FR" dirty="0" smtClean="0"/>
          </a:p>
          <a:p>
            <a:r>
              <a:rPr lang="fr-FR" dirty="0" smtClean="0">
                <a:solidFill>
                  <a:srgbClr val="FF0000"/>
                </a:solidFill>
              </a:rPr>
              <a:t>Nếu do đường thông từ khoang bụng lên phổi thì đặt PEEP</a:t>
            </a:r>
          </a:p>
          <a:p>
            <a:r>
              <a:rPr lang="fr-FR" dirty="0" smtClean="0"/>
              <a:t>Giảm áp lực trong bụng</a:t>
            </a:r>
          </a:p>
          <a:p>
            <a:r>
              <a:rPr lang="fr-FR" dirty="0" smtClean="0"/>
              <a:t>Thảo luận với phẫu thuật viên</a:t>
            </a:r>
          </a:p>
          <a:p>
            <a:r>
              <a:rPr lang="fr-FR" dirty="0" smtClean="0"/>
              <a:t>Tránh chọc hút màng phổi trừ khi cần thiết</a:t>
            </a:r>
          </a:p>
          <a:p>
            <a:r>
              <a:rPr lang="fr-FR" dirty="0" smtClean="0"/>
              <a:t>Tránh dùng PEEP nếu bị vỡ khí phế thũng và cần thiết phải dẫn lưu màng phổi</a:t>
            </a:r>
            <a:endParaRPr lang="en-US" dirty="0"/>
          </a:p>
        </p:txBody>
      </p:sp>
    </p:spTree>
    <p:custDataLst>
      <p:tags r:id="rId1"/>
    </p:custDataLst>
    <p:extLst>
      <p:ext uri="{BB962C8B-B14F-4D97-AF65-F5344CB8AC3E}">
        <p14:creationId xmlns:p14="http://schemas.microsoft.com/office/powerpoint/2010/main" val="2001785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solidFill>
                  <a:srgbClr val="FF0000"/>
                </a:solidFill>
              </a:rPr>
              <a:t>2. Tắc </a:t>
            </a:r>
            <a:r>
              <a:rPr lang="fr-FR" dirty="0" smtClean="0">
                <a:solidFill>
                  <a:srgbClr val="FF0000"/>
                </a:solidFill>
              </a:rPr>
              <a:t>mạch khí</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r>
              <a:rPr lang="fr-FR" dirty="0" smtClean="0"/>
              <a:t>Đây là biến chứng chết người</a:t>
            </a:r>
          </a:p>
          <a:p>
            <a:r>
              <a:rPr lang="fr-FR" dirty="0" smtClean="0"/>
              <a:t>Thường xuyên xuất hiện khi nội soi ổ bụng phối hợp soi buồng tử cung</a:t>
            </a:r>
          </a:p>
          <a:p>
            <a:r>
              <a:rPr lang="fr-FR" dirty="0" smtClean="0">
                <a:solidFill>
                  <a:srgbClr val="FF0000"/>
                </a:solidFill>
              </a:rPr>
              <a:t>Bơm khí trực tiếp vào mạch máu khi </a:t>
            </a:r>
            <a:r>
              <a:rPr lang="fr-FR" dirty="0" err="1" smtClean="0">
                <a:solidFill>
                  <a:srgbClr val="FF0000"/>
                </a:solidFill>
              </a:rPr>
              <a:t>trocar</a:t>
            </a:r>
            <a:r>
              <a:rPr lang="fr-FR" dirty="0" smtClean="0">
                <a:solidFill>
                  <a:srgbClr val="FF0000"/>
                </a:solidFill>
              </a:rPr>
              <a:t> đang nằm trong mạch</a:t>
            </a:r>
          </a:p>
          <a:p>
            <a:r>
              <a:rPr lang="fr-FR" dirty="0" smtClean="0"/>
              <a:t>Bơm khí vào tạng trong ổ bụng</a:t>
            </a:r>
          </a:p>
          <a:p>
            <a:r>
              <a:rPr lang="fr-FR" dirty="0" smtClean="0"/>
              <a:t>Nghi ngờ tắc mạch khí</a:t>
            </a:r>
          </a:p>
          <a:p>
            <a:r>
              <a:rPr lang="fr-FR" dirty="0" smtClean="0"/>
              <a:t>Trường mổ thu hẹp mặc dù thể tích khí bơm vẫn đủ</a:t>
            </a:r>
            <a:endParaRPr lang="en-US" dirty="0"/>
          </a:p>
        </p:txBody>
      </p:sp>
    </p:spTree>
    <p:custDataLst>
      <p:tags r:id="rId1"/>
    </p:custDataLst>
    <p:extLst>
      <p:ext uri="{BB962C8B-B14F-4D97-AF65-F5344CB8AC3E}">
        <p14:creationId xmlns:p14="http://schemas.microsoft.com/office/powerpoint/2010/main" val="2865934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dirty="0" smtClean="0"/>
              <a:t>Ảnh hưởng của tắc mạch </a:t>
            </a:r>
            <a:endParaRPr lang="en-US" dirty="0"/>
          </a:p>
        </p:txBody>
      </p:sp>
      <p:sp>
        <p:nvSpPr>
          <p:cNvPr id="3" name="Content Placeholder 2"/>
          <p:cNvSpPr>
            <a:spLocks noGrp="1"/>
          </p:cNvSpPr>
          <p:nvPr>
            <p:ph idx="1"/>
          </p:nvPr>
        </p:nvSpPr>
        <p:spPr/>
        <p:txBody>
          <a:bodyPr/>
          <a:lstStyle/>
          <a:p>
            <a:r>
              <a:rPr lang="fr-FR" dirty="0" smtClean="0"/>
              <a:t>Phụ thuộc vào thể tích và tốc độ bơm khí</a:t>
            </a:r>
          </a:p>
          <a:p>
            <a:r>
              <a:rPr lang="fr-FR" dirty="0" smtClean="0"/>
              <a:t>Bơm nhanh khí vào mạch máu (2ml/kg)</a:t>
            </a:r>
          </a:p>
          <a:p>
            <a:r>
              <a:rPr lang="fr-FR" dirty="0" smtClean="0"/>
              <a:t>Giảm nhanh lưu lượng tim</a:t>
            </a:r>
          </a:p>
          <a:p>
            <a:r>
              <a:rPr lang="fr-FR" dirty="0" smtClean="0"/>
              <a:t>Tăng áp lực nhĩ phải</a:t>
            </a:r>
          </a:p>
          <a:p>
            <a:r>
              <a:rPr lang="fr-FR" dirty="0" smtClean="0"/>
              <a:t>Mở lỗ bầu dục</a:t>
            </a:r>
          </a:p>
          <a:p>
            <a:r>
              <a:rPr lang="fr-FR" dirty="0" smtClean="0"/>
              <a:t>Tắc mạch não và mạch vành</a:t>
            </a:r>
          </a:p>
          <a:p>
            <a:endParaRPr lang="en-US" dirty="0"/>
          </a:p>
        </p:txBody>
      </p:sp>
    </p:spTree>
    <p:custDataLst>
      <p:tags r:id="rId1"/>
    </p:custDataLst>
    <p:extLst>
      <p:ext uri="{BB962C8B-B14F-4D97-AF65-F5344CB8AC3E}">
        <p14:creationId xmlns:p14="http://schemas.microsoft.com/office/powerpoint/2010/main" val="2065202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Chẩn đoán tắc mạch khí</a:t>
            </a:r>
            <a:endParaRPr lang="en-US" dirty="0"/>
          </a:p>
        </p:txBody>
      </p:sp>
      <p:sp>
        <p:nvSpPr>
          <p:cNvPr id="3" name="Content Placeholder 2"/>
          <p:cNvSpPr>
            <a:spLocks noGrp="1"/>
          </p:cNvSpPr>
          <p:nvPr>
            <p:ph idx="1"/>
          </p:nvPr>
        </p:nvSpPr>
        <p:spPr/>
        <p:txBody>
          <a:bodyPr>
            <a:normAutofit fontScale="85000" lnSpcReduction="20000"/>
          </a:bodyPr>
          <a:lstStyle/>
          <a:p>
            <a:r>
              <a:rPr lang="fr-FR" dirty="0" smtClean="0"/>
              <a:t>Phát hiện khí ở tim phải khi hút ven trung ương</a:t>
            </a:r>
          </a:p>
          <a:p>
            <a:r>
              <a:rPr lang="fr-FR" dirty="0" smtClean="0"/>
              <a:t>Nhận ra những thay đổi sinh lý thứ phát của tắc mạch:</a:t>
            </a:r>
          </a:p>
          <a:p>
            <a:pPr>
              <a:buFont typeface="Wingdings" pitchFamily="2" charset="2"/>
              <a:buChar char="Ø"/>
            </a:pPr>
            <a:r>
              <a:rPr lang="fr-FR" dirty="0" smtClean="0"/>
              <a:t>Mạch nhanh</a:t>
            </a:r>
          </a:p>
          <a:p>
            <a:pPr>
              <a:buFont typeface="Wingdings" pitchFamily="2" charset="2"/>
              <a:buChar char="Ø"/>
            </a:pPr>
            <a:r>
              <a:rPr lang="fr-FR" dirty="0" smtClean="0"/>
              <a:t>Loạn nhịp tim</a:t>
            </a:r>
          </a:p>
          <a:p>
            <a:pPr>
              <a:buFont typeface="Wingdings" pitchFamily="2" charset="2"/>
              <a:buChar char="Ø"/>
            </a:pPr>
            <a:r>
              <a:rPr lang="fr-FR" dirty="0" smtClean="0"/>
              <a:t>Hạ huyết áp</a:t>
            </a:r>
          </a:p>
          <a:p>
            <a:pPr>
              <a:buFont typeface="Wingdings" pitchFamily="2" charset="2"/>
              <a:buChar char="Ø"/>
            </a:pPr>
            <a:r>
              <a:rPr lang="fr-FR" dirty="0" smtClean="0"/>
              <a:t>Tăng áp lực tĩnh mạch trung ương</a:t>
            </a:r>
          </a:p>
          <a:p>
            <a:pPr>
              <a:buFont typeface="Wingdings" pitchFamily="2" charset="2"/>
              <a:buChar char="Ø"/>
            </a:pPr>
            <a:r>
              <a:rPr lang="fr-FR" dirty="0" smtClean="0"/>
              <a:t>Nghe thấy tiếng thổi như cối xay</a:t>
            </a:r>
          </a:p>
          <a:p>
            <a:pPr>
              <a:buFont typeface="Wingdings" pitchFamily="2" charset="2"/>
              <a:buChar char="Ø"/>
            </a:pPr>
            <a:r>
              <a:rPr lang="fr-FR" dirty="0" smtClean="0"/>
              <a:t>Xanh tím</a:t>
            </a:r>
          </a:p>
          <a:p>
            <a:pPr>
              <a:buFont typeface="Wingdings" pitchFamily="2" charset="2"/>
              <a:buChar char="Ø"/>
            </a:pPr>
            <a:r>
              <a:rPr lang="fr-FR" dirty="0" smtClean="0"/>
              <a:t>Phù phổi cấp</a:t>
            </a:r>
          </a:p>
          <a:p>
            <a:pPr>
              <a:buFont typeface="Wingdings" pitchFamily="2" charset="2"/>
              <a:buChar char="Ø"/>
            </a:pPr>
            <a:r>
              <a:rPr lang="fr-FR" dirty="0" smtClean="0"/>
              <a:t>Siêu âm Doppler hay siêu âm qua thực quản – rất nhậy (0,5ml/kg)</a:t>
            </a:r>
            <a:endParaRPr lang="en-US" dirty="0"/>
          </a:p>
        </p:txBody>
      </p:sp>
    </p:spTree>
    <p:custDataLst>
      <p:tags r:id="rId1"/>
    </p:custDataLst>
    <p:extLst>
      <p:ext uri="{BB962C8B-B14F-4D97-AF65-F5344CB8AC3E}">
        <p14:creationId xmlns:p14="http://schemas.microsoft.com/office/powerpoint/2010/main" val="2016678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solidFill>
                  <a:srgbClr val="FF0000"/>
                </a:solidFill>
              </a:rPr>
              <a:t>Điều trị tắc mạch khí</a:t>
            </a:r>
            <a:endParaRPr lang="en-US" dirty="0">
              <a:solidFill>
                <a:srgbClr val="FF0000"/>
              </a:solidFill>
            </a:endParaRPr>
          </a:p>
        </p:txBody>
      </p:sp>
      <p:sp>
        <p:nvSpPr>
          <p:cNvPr id="3" name="Content Placeholder 2"/>
          <p:cNvSpPr>
            <a:spLocks noGrp="1"/>
          </p:cNvSpPr>
          <p:nvPr>
            <p:ph idx="1"/>
          </p:nvPr>
        </p:nvSpPr>
        <p:spPr/>
        <p:txBody>
          <a:bodyPr>
            <a:normAutofit lnSpcReduction="10000"/>
          </a:bodyPr>
          <a:lstStyle/>
          <a:p>
            <a:r>
              <a:rPr lang="fr-FR" dirty="0" smtClean="0"/>
              <a:t>Nhanh chóng ngừng bơm hơi</a:t>
            </a:r>
          </a:p>
          <a:p>
            <a:r>
              <a:rPr lang="fr-FR" dirty="0" smtClean="0"/>
              <a:t>Giải phóng màng phổi ổ bụng</a:t>
            </a:r>
          </a:p>
          <a:p>
            <a:r>
              <a:rPr lang="fr-FR" dirty="0" smtClean="0"/>
              <a:t>Tư thế nằm ngửa đầu cao, nghiêng trái (tư thế Durant)</a:t>
            </a:r>
          </a:p>
          <a:p>
            <a:r>
              <a:rPr lang="fr-FR" dirty="0" smtClean="0"/>
              <a:t>Ngừng ngay N</a:t>
            </a:r>
            <a:r>
              <a:rPr lang="fr-FR" baseline="-25000" dirty="0" smtClean="0"/>
              <a:t>2</a:t>
            </a:r>
            <a:r>
              <a:rPr lang="fr-FR" dirty="0" smtClean="0"/>
              <a:t>O</a:t>
            </a:r>
          </a:p>
          <a:p>
            <a:r>
              <a:rPr lang="fr-FR" dirty="0" smtClean="0"/>
              <a:t>Cung cấp </a:t>
            </a:r>
            <a:r>
              <a:rPr lang="fr-FR" dirty="0" err="1" smtClean="0"/>
              <a:t>oxy</a:t>
            </a:r>
            <a:r>
              <a:rPr lang="fr-FR" dirty="0" smtClean="0"/>
              <a:t> 100%</a:t>
            </a:r>
          </a:p>
          <a:p>
            <a:r>
              <a:rPr lang="fr-FR" dirty="0" smtClean="0"/>
              <a:t>Đặc ven trung ương và hút khí</a:t>
            </a:r>
          </a:p>
          <a:p>
            <a:r>
              <a:rPr lang="fr-FR" dirty="0" smtClean="0"/>
              <a:t>Hồi sức tim phổi để tách CO</a:t>
            </a:r>
            <a:r>
              <a:rPr lang="fr-FR" baseline="-25000" dirty="0" smtClean="0"/>
              <a:t>2</a:t>
            </a:r>
            <a:r>
              <a:rPr lang="fr-FR" dirty="0" smtClean="0"/>
              <a:t> thành những phần nhỏ</a:t>
            </a:r>
            <a:endParaRPr lang="en-US" dirty="0"/>
          </a:p>
        </p:txBody>
      </p:sp>
    </p:spTree>
    <p:custDataLst>
      <p:tags r:id="rId1"/>
    </p:custDataLst>
    <p:extLst>
      <p:ext uri="{BB962C8B-B14F-4D97-AF65-F5344CB8AC3E}">
        <p14:creationId xmlns:p14="http://schemas.microsoft.com/office/powerpoint/2010/main" val="882315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XI. Phiền </a:t>
            </a:r>
            <a:r>
              <a:rPr lang="fr-FR" dirty="0" smtClean="0"/>
              <a:t>nạn sau mổ</a:t>
            </a:r>
            <a:endParaRPr lang="en-US" dirty="0"/>
          </a:p>
        </p:txBody>
      </p:sp>
      <p:sp>
        <p:nvSpPr>
          <p:cNvPr id="3" name="Content Placeholder 2"/>
          <p:cNvSpPr>
            <a:spLocks noGrp="1"/>
          </p:cNvSpPr>
          <p:nvPr>
            <p:ph idx="1"/>
          </p:nvPr>
        </p:nvSpPr>
        <p:spPr/>
        <p:txBody>
          <a:bodyPr/>
          <a:lstStyle/>
          <a:p>
            <a:r>
              <a:rPr lang="fr-FR" dirty="0" smtClean="0">
                <a:solidFill>
                  <a:srgbClr val="FF0000"/>
                </a:solidFill>
              </a:rPr>
              <a:t>Đau sau mổ</a:t>
            </a:r>
          </a:p>
          <a:p>
            <a:r>
              <a:rPr lang="fr-FR" dirty="0" smtClean="0"/>
              <a:t>Đau như kim châm ở bụng và vai sau phẫu thuật nội soi</a:t>
            </a:r>
          </a:p>
          <a:p>
            <a:r>
              <a:rPr lang="fr-FR" dirty="0" smtClean="0"/>
              <a:t>Đẩy hoàn toàn khí đã bơm vào khoang bụng là rất cần thiết</a:t>
            </a:r>
          </a:p>
          <a:p>
            <a:r>
              <a:rPr lang="fr-FR" dirty="0" smtClean="0"/>
              <a:t>Tiêm thấm thuốc tê vùng và chân </a:t>
            </a:r>
            <a:r>
              <a:rPr lang="fr-FR" dirty="0" err="1" smtClean="0"/>
              <a:t>Trocar</a:t>
            </a:r>
            <a:r>
              <a:rPr lang="fr-FR" dirty="0" smtClean="0"/>
              <a:t> có thể làm giảm đau tốt</a:t>
            </a:r>
          </a:p>
          <a:p>
            <a:r>
              <a:rPr lang="fr-FR" dirty="0" smtClean="0"/>
              <a:t>Tiêm thuốc tê vào phần cơ hoành phải có thể làm giảm đau vai</a:t>
            </a:r>
            <a:endParaRPr lang="en-US" dirty="0"/>
          </a:p>
        </p:txBody>
      </p:sp>
    </p:spTree>
    <p:custDataLst>
      <p:tags r:id="rId1"/>
    </p:custDataLst>
    <p:extLst>
      <p:ext uri="{BB962C8B-B14F-4D97-AF65-F5344CB8AC3E}">
        <p14:creationId xmlns:p14="http://schemas.microsoft.com/office/powerpoint/2010/main" val="3184117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Tiếp…</a:t>
            </a:r>
            <a:endParaRPr lang="en-US" dirty="0"/>
          </a:p>
        </p:txBody>
      </p:sp>
      <p:sp>
        <p:nvSpPr>
          <p:cNvPr id="3" name="Content Placeholder 2"/>
          <p:cNvSpPr>
            <a:spLocks noGrp="1"/>
          </p:cNvSpPr>
          <p:nvPr>
            <p:ph idx="1"/>
          </p:nvPr>
        </p:nvSpPr>
        <p:spPr/>
        <p:txBody>
          <a:bodyPr/>
          <a:lstStyle/>
          <a:p>
            <a:r>
              <a:rPr lang="fr-FR" dirty="0" smtClean="0">
                <a:solidFill>
                  <a:srgbClr val="FF0000"/>
                </a:solidFill>
              </a:rPr>
              <a:t>Nôn buồn nôn sau mổ</a:t>
            </a:r>
          </a:p>
          <a:p>
            <a:r>
              <a:rPr lang="fr-FR" dirty="0" smtClean="0"/>
              <a:t>Bơm hơi phúc mạc, sự lôi kéo ruột, phẫu thuật vùng khung chậu là các yếu tố nguy cơ</a:t>
            </a:r>
          </a:p>
          <a:p>
            <a:r>
              <a:rPr lang="fr-FR" dirty="0" smtClean="0"/>
              <a:t>Kỹ thuật gây mê tối ưu cùng với việc sử dụng các thuốc chống nôn hiệu quả làm giảm nguy cơ nôn, buồn nôn sau mổ</a:t>
            </a:r>
            <a:endParaRPr lang="en-US" dirty="0"/>
          </a:p>
        </p:txBody>
      </p:sp>
    </p:spTree>
    <p:custDataLst>
      <p:tags r:id="rId1"/>
    </p:custDataLst>
    <p:extLst>
      <p:ext uri="{BB962C8B-B14F-4D97-AF65-F5344CB8AC3E}">
        <p14:creationId xmlns:p14="http://schemas.microsoft.com/office/powerpoint/2010/main" val="52458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0"/>
            <a:ext cx="7772400" cy="1470025"/>
          </a:xfrm>
        </p:spPr>
        <p:txBody>
          <a:bodyPr/>
          <a:lstStyle/>
          <a:p>
            <a:pPr algn="ctr"/>
            <a:r>
              <a:rPr lang="fr-FR" dirty="0" smtClean="0"/>
              <a:t>Mục tiêu</a:t>
            </a:r>
            <a:endParaRPr lang="en-US" dirty="0"/>
          </a:p>
        </p:txBody>
      </p:sp>
      <p:sp>
        <p:nvSpPr>
          <p:cNvPr id="3" name="Subtitle 2"/>
          <p:cNvSpPr>
            <a:spLocks noGrp="1"/>
          </p:cNvSpPr>
          <p:nvPr>
            <p:ph type="subTitle" idx="1"/>
          </p:nvPr>
        </p:nvSpPr>
        <p:spPr>
          <a:xfrm>
            <a:off x="539552" y="1628800"/>
            <a:ext cx="8064896" cy="5229200"/>
          </a:xfrm>
        </p:spPr>
        <p:txBody>
          <a:bodyPr>
            <a:normAutofit/>
          </a:bodyPr>
          <a:lstStyle/>
          <a:p>
            <a:pPr marL="0"/>
            <a:endParaRPr lang="fr-FR" dirty="0" smtClean="0"/>
          </a:p>
          <a:p>
            <a:pPr marL="514350" indent="-514350" algn="l">
              <a:buFont typeface="+mj-lt"/>
              <a:buAutoNum type="arabicPeriod"/>
            </a:pPr>
            <a:r>
              <a:rPr lang="fr-FR" dirty="0" smtClean="0"/>
              <a:t>Hiểu được các vấn đề chính về gây mê cho phẫu thuật nội soi ổ bụng</a:t>
            </a:r>
          </a:p>
          <a:p>
            <a:pPr marL="514350" indent="-514350" algn="l">
              <a:buFont typeface="+mj-lt"/>
              <a:buAutoNum type="arabicPeriod"/>
            </a:pPr>
            <a:r>
              <a:rPr lang="fr-FR" dirty="0" smtClean="0"/>
              <a:t>Biết được kiến </a:t>
            </a:r>
            <a:r>
              <a:rPr lang="fr-FR" dirty="0" smtClean="0"/>
              <a:t>thức cơ bản về gây mê cho phẫu thuật nội soi</a:t>
            </a:r>
          </a:p>
          <a:p>
            <a:pPr marL="514350" indent="-514350" algn="l">
              <a:buFont typeface="+mj-lt"/>
              <a:buAutoNum type="arabicPeriod"/>
            </a:pPr>
            <a:r>
              <a:rPr lang="fr-FR" dirty="0" smtClean="0"/>
              <a:t>Những đặc điểm cần chú ý trên bệnh nhân COPD, bệnh tim mạch, phụ nữ đang mang thai, trẻ em và người cao tuổi</a:t>
            </a:r>
          </a:p>
          <a:p>
            <a:pPr marL="457200" indent="-457200" algn="l">
              <a:buFont typeface="Arial" pitchFamily="34" charset="0"/>
              <a:buChar char="•"/>
            </a:pPr>
            <a:endParaRPr lang="en-US" dirty="0"/>
          </a:p>
        </p:txBody>
      </p:sp>
    </p:spTree>
    <p:custDataLst>
      <p:tags r:id="rId1"/>
    </p:custDataLst>
    <p:extLst>
      <p:ext uri="{BB962C8B-B14F-4D97-AF65-F5344CB8AC3E}">
        <p14:creationId xmlns:p14="http://schemas.microsoft.com/office/powerpoint/2010/main" val="9962012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74638"/>
            <a:ext cx="8106104" cy="1143000"/>
          </a:xfrm>
        </p:spPr>
        <p:txBody>
          <a:bodyPr>
            <a:normAutofit fontScale="90000"/>
          </a:bodyPr>
          <a:lstStyle/>
          <a:p>
            <a:r>
              <a:rPr lang="fr-FR" dirty="0" smtClean="0"/>
              <a:t>Phẫu thuật nội soi không cần bơm hơi</a:t>
            </a:r>
            <a:endParaRPr lang="en-US" dirty="0"/>
          </a:p>
        </p:txBody>
      </p:sp>
      <p:sp>
        <p:nvSpPr>
          <p:cNvPr id="3" name="Content Placeholder 2"/>
          <p:cNvSpPr>
            <a:spLocks noGrp="1"/>
          </p:cNvSpPr>
          <p:nvPr>
            <p:ph idx="1"/>
          </p:nvPr>
        </p:nvSpPr>
        <p:spPr/>
        <p:txBody>
          <a:bodyPr/>
          <a:lstStyle/>
          <a:p>
            <a:r>
              <a:rPr lang="fr-FR" dirty="0" smtClean="0"/>
              <a:t>Khoang ổ bụng được mở rộng nhờ hút thành bụng</a:t>
            </a:r>
          </a:p>
          <a:p>
            <a:r>
              <a:rPr lang="fr-FR" dirty="0" smtClean="0"/>
              <a:t>Tránh được các rối loạn huyết động và hô hấp do tăng áp lực ổ bụng</a:t>
            </a:r>
          </a:p>
          <a:p>
            <a:r>
              <a:rPr lang="fr-FR" dirty="0" smtClean="0"/>
              <a:t>Kỹ thuật khó khăn</a:t>
            </a:r>
            <a:endParaRPr lang="en-US" dirty="0"/>
          </a:p>
        </p:txBody>
      </p:sp>
    </p:spTree>
    <p:custDataLst>
      <p:tags r:id="rId1"/>
    </p:custDataLst>
    <p:extLst>
      <p:ext uri="{BB962C8B-B14F-4D97-AF65-F5344CB8AC3E}">
        <p14:creationId xmlns:p14="http://schemas.microsoft.com/office/powerpoint/2010/main" val="2443627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b="1" dirty="0" smtClean="0">
                <a:solidFill>
                  <a:srgbClr val="FF0000"/>
                </a:solidFill>
              </a:rPr>
              <a:t>Gây mê</a:t>
            </a:r>
            <a:endParaRPr lang="en-US" b="1" dirty="0">
              <a:solidFill>
                <a:srgbClr val="FF0000"/>
              </a:solidFill>
            </a:endParaRPr>
          </a:p>
        </p:txBody>
      </p:sp>
      <p:sp>
        <p:nvSpPr>
          <p:cNvPr id="3" name="Content Placeholder 2"/>
          <p:cNvSpPr>
            <a:spLocks noGrp="1"/>
          </p:cNvSpPr>
          <p:nvPr>
            <p:ph idx="1"/>
          </p:nvPr>
        </p:nvSpPr>
        <p:spPr/>
        <p:txBody>
          <a:bodyPr/>
          <a:lstStyle/>
          <a:p>
            <a:pPr marL="82296" indent="0">
              <a:buNone/>
            </a:pPr>
            <a:r>
              <a:rPr lang="fr-FR" dirty="0" smtClean="0"/>
              <a:t>Mục tiêu</a:t>
            </a:r>
          </a:p>
          <a:p>
            <a:r>
              <a:rPr lang="fr-FR" dirty="0" smtClean="0"/>
              <a:t>Bảo đảm yêu cầu phẫu thuật và cho phép các thay đổi sinh lý xảy ra trong phẫu thuật</a:t>
            </a:r>
          </a:p>
          <a:p>
            <a:r>
              <a:rPr lang="fr-FR" dirty="0" smtClean="0">
                <a:solidFill>
                  <a:srgbClr val="FF0000"/>
                </a:solidFill>
              </a:rPr>
              <a:t>Theo dõi sát để phát hiện các biến chứng</a:t>
            </a:r>
          </a:p>
          <a:p>
            <a:r>
              <a:rPr lang="fr-FR" dirty="0" smtClean="0"/>
              <a:t>Hồi phục nhanh với các tồn dư tối thiểu</a:t>
            </a:r>
          </a:p>
          <a:p>
            <a:r>
              <a:rPr lang="fr-FR" dirty="0" smtClean="0"/>
              <a:t>Có khả năng đáp ứng khi cần phải chuyển sang mổ mở</a:t>
            </a:r>
            <a:endParaRPr lang="en-US" dirty="0"/>
          </a:p>
        </p:txBody>
      </p:sp>
    </p:spTree>
    <p:custDataLst>
      <p:tags r:id="rId1"/>
    </p:custDataLst>
    <p:extLst>
      <p:ext uri="{BB962C8B-B14F-4D97-AF65-F5344CB8AC3E}">
        <p14:creationId xmlns:p14="http://schemas.microsoft.com/office/powerpoint/2010/main" val="2410070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Kế hoạch gây mê</a:t>
            </a:r>
            <a:endParaRPr lang="en-US" dirty="0"/>
          </a:p>
        </p:txBody>
      </p:sp>
      <p:sp>
        <p:nvSpPr>
          <p:cNvPr id="3" name="Content Placeholder 2"/>
          <p:cNvSpPr>
            <a:spLocks noGrp="1"/>
          </p:cNvSpPr>
          <p:nvPr>
            <p:ph idx="1"/>
          </p:nvPr>
        </p:nvSpPr>
        <p:spPr/>
        <p:txBody>
          <a:bodyPr/>
          <a:lstStyle/>
          <a:p>
            <a:pPr marL="82296" indent="0">
              <a:buNone/>
            </a:pPr>
            <a:r>
              <a:rPr lang="fr-FR" dirty="0" smtClean="0"/>
              <a:t>Giai đoạn trước mổ</a:t>
            </a:r>
          </a:p>
          <a:p>
            <a:r>
              <a:rPr lang="fr-FR" dirty="0" smtClean="0"/>
              <a:t>Đánh giá tình trạng tim mạch và hô hấp trước mổ</a:t>
            </a:r>
          </a:p>
          <a:p>
            <a:r>
              <a:rPr lang="fr-FR" dirty="0" smtClean="0"/>
              <a:t>Thuốc tiền mê</a:t>
            </a:r>
            <a:endParaRPr lang="en-US" dirty="0"/>
          </a:p>
        </p:txBody>
      </p:sp>
    </p:spTree>
    <p:custDataLst>
      <p:tags r:id="rId1"/>
    </p:custDataLst>
    <p:extLst>
      <p:ext uri="{BB962C8B-B14F-4D97-AF65-F5344CB8AC3E}">
        <p14:creationId xmlns:p14="http://schemas.microsoft.com/office/powerpoint/2010/main" val="22341322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Theo dõi</a:t>
            </a:r>
            <a:endParaRPr lang="en-US" dirty="0"/>
          </a:p>
        </p:txBody>
      </p:sp>
      <p:sp>
        <p:nvSpPr>
          <p:cNvPr id="3" name="Content Placeholder 2"/>
          <p:cNvSpPr>
            <a:spLocks noGrp="1"/>
          </p:cNvSpPr>
          <p:nvPr>
            <p:ph idx="1"/>
          </p:nvPr>
        </p:nvSpPr>
        <p:spPr/>
        <p:txBody>
          <a:bodyPr/>
          <a:lstStyle/>
          <a:p>
            <a:r>
              <a:rPr lang="fr-FR" dirty="0" smtClean="0"/>
              <a:t>Các theo dõi bắt buộc bao gồm</a:t>
            </a:r>
          </a:p>
          <a:p>
            <a:r>
              <a:rPr lang="fr-FR" dirty="0" smtClean="0"/>
              <a:t>ECG, HA, SpO</a:t>
            </a:r>
            <a:r>
              <a:rPr lang="fr-FR" baseline="-25000" dirty="0" smtClean="0"/>
              <a:t>2</a:t>
            </a:r>
            <a:r>
              <a:rPr lang="fr-FR" dirty="0" smtClean="0"/>
              <a:t>, EtCO</a:t>
            </a:r>
            <a:r>
              <a:rPr lang="fr-FR" baseline="-25000" dirty="0" smtClean="0"/>
              <a:t>2</a:t>
            </a:r>
            <a:r>
              <a:rPr lang="fr-FR" dirty="0" smtClean="0"/>
              <a:t>, nhiệt độ, áp lực ổ bụng</a:t>
            </a:r>
          </a:p>
          <a:p>
            <a:r>
              <a:rPr lang="fr-FR" dirty="0" smtClean="0"/>
              <a:t>Các theo dõi chuyên sâu</a:t>
            </a:r>
          </a:p>
          <a:p>
            <a:r>
              <a:rPr lang="fr-FR" dirty="0" smtClean="0"/>
              <a:t>Áp lực đường thở</a:t>
            </a:r>
          </a:p>
          <a:p>
            <a:r>
              <a:rPr lang="fr-FR" dirty="0" smtClean="0"/>
              <a:t>Siêu âm qua thực quản</a:t>
            </a:r>
          </a:p>
          <a:p>
            <a:endParaRPr lang="en-US" dirty="0"/>
          </a:p>
        </p:txBody>
      </p:sp>
    </p:spTree>
    <p:custDataLst>
      <p:tags r:id="rId1"/>
    </p:custDataLst>
    <p:extLst>
      <p:ext uri="{BB962C8B-B14F-4D97-AF65-F5344CB8AC3E}">
        <p14:creationId xmlns:p14="http://schemas.microsoft.com/office/powerpoint/2010/main" val="3849103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Kỹ thuật gây mê</a:t>
            </a:r>
            <a:endParaRPr lang="en-US" dirty="0"/>
          </a:p>
        </p:txBody>
      </p:sp>
      <p:sp>
        <p:nvSpPr>
          <p:cNvPr id="3" name="Content Placeholder 2"/>
          <p:cNvSpPr>
            <a:spLocks noGrp="1"/>
          </p:cNvSpPr>
          <p:nvPr>
            <p:ph idx="1"/>
          </p:nvPr>
        </p:nvSpPr>
        <p:spPr>
          <a:xfrm>
            <a:off x="1115616" y="1447800"/>
            <a:ext cx="7818072" cy="4800600"/>
          </a:xfrm>
        </p:spPr>
        <p:txBody>
          <a:bodyPr>
            <a:normAutofit/>
          </a:bodyPr>
          <a:lstStyle/>
          <a:p>
            <a:r>
              <a:rPr lang="fr-FR" dirty="0" smtClean="0"/>
              <a:t>Gây mê toàn thân</a:t>
            </a:r>
          </a:p>
          <a:p>
            <a:r>
              <a:rPr lang="fr-FR" dirty="0" smtClean="0"/>
              <a:t>Truyền dịch trước gây mê</a:t>
            </a:r>
          </a:p>
          <a:p>
            <a:r>
              <a:rPr lang="fr-FR" dirty="0" smtClean="0"/>
              <a:t>Cho bệnh nhân thở </a:t>
            </a:r>
            <a:r>
              <a:rPr lang="fr-FR" dirty="0" err="1" smtClean="0"/>
              <a:t>oxy</a:t>
            </a:r>
            <a:endParaRPr lang="fr-FR" dirty="0" smtClean="0"/>
          </a:p>
          <a:p>
            <a:r>
              <a:rPr lang="fr-FR" dirty="0" smtClean="0"/>
              <a:t>Trong khởi mê tránh bóp bóng vào dạ dày</a:t>
            </a:r>
          </a:p>
          <a:p>
            <a:r>
              <a:rPr lang="fr-FR" dirty="0" smtClean="0"/>
              <a:t>Đặt nội khí quản</a:t>
            </a:r>
          </a:p>
          <a:p>
            <a:r>
              <a:rPr lang="fr-FR" dirty="0" err="1" smtClean="0"/>
              <a:t>Mask</a:t>
            </a:r>
            <a:r>
              <a:rPr lang="fr-FR" dirty="0" smtClean="0"/>
              <a:t> thanh quản</a:t>
            </a:r>
          </a:p>
          <a:p>
            <a:r>
              <a:rPr lang="fr-FR" dirty="0" smtClean="0"/>
              <a:t>Sonde dạ dày để làm giảm áp</a:t>
            </a:r>
          </a:p>
          <a:p>
            <a:r>
              <a:rPr lang="fr-FR" dirty="0" smtClean="0"/>
              <a:t>Sonde tiểu để làm rỗng bàng quang</a:t>
            </a:r>
            <a:endParaRPr lang="en-US" dirty="0"/>
          </a:p>
        </p:txBody>
      </p:sp>
    </p:spTree>
    <p:custDataLst>
      <p:tags r:id="rId1"/>
    </p:custDataLst>
    <p:extLst>
      <p:ext uri="{BB962C8B-B14F-4D97-AF65-F5344CB8AC3E}">
        <p14:creationId xmlns:p14="http://schemas.microsoft.com/office/powerpoint/2010/main" val="15754118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r-FR" dirty="0" smtClean="0"/>
              <a:t>Duy trì mê</a:t>
            </a:r>
          </a:p>
          <a:p>
            <a:r>
              <a:rPr lang="fr-FR" dirty="0" smtClean="0"/>
              <a:t>Máy thở IPPV</a:t>
            </a:r>
          </a:p>
          <a:p>
            <a:r>
              <a:rPr lang="fr-FR" dirty="0" smtClean="0"/>
              <a:t>Duy trì </a:t>
            </a:r>
            <a:r>
              <a:rPr lang="fr-FR" dirty="0" err="1" smtClean="0"/>
              <a:t>normocapnie</a:t>
            </a:r>
            <a:r>
              <a:rPr lang="fr-FR" dirty="0" smtClean="0"/>
              <a:t> (34 – 38)</a:t>
            </a:r>
          </a:p>
          <a:p>
            <a:r>
              <a:rPr lang="fr-FR" dirty="0" smtClean="0"/>
              <a:t>Tránh sử dụng N</a:t>
            </a:r>
            <a:r>
              <a:rPr lang="fr-FR" baseline="-25000" dirty="0" smtClean="0"/>
              <a:t>2</a:t>
            </a:r>
            <a:r>
              <a:rPr lang="fr-FR" dirty="0" smtClean="0"/>
              <a:t>O</a:t>
            </a:r>
          </a:p>
          <a:p>
            <a:r>
              <a:rPr lang="fr-FR" dirty="0" err="1" smtClean="0"/>
              <a:t>Halothan</a:t>
            </a:r>
            <a:r>
              <a:rPr lang="fr-FR" dirty="0" smtClean="0"/>
              <a:t> làm tăng nguy cơ loạn nhịp</a:t>
            </a:r>
          </a:p>
          <a:p>
            <a:r>
              <a:rPr lang="fr-FR" dirty="0" err="1" smtClean="0"/>
              <a:t>Isoflurane</a:t>
            </a:r>
            <a:r>
              <a:rPr lang="fr-FR" dirty="0" smtClean="0"/>
              <a:t>/</a:t>
            </a:r>
            <a:r>
              <a:rPr lang="fr-FR" dirty="0" err="1" smtClean="0"/>
              <a:t>Sevoflurane</a:t>
            </a:r>
            <a:r>
              <a:rPr lang="fr-FR" dirty="0" smtClean="0"/>
              <a:t> tốt hơn</a:t>
            </a:r>
            <a:endParaRPr lang="en-US" dirty="0"/>
          </a:p>
        </p:txBody>
      </p:sp>
    </p:spTree>
    <p:custDataLst>
      <p:tags r:id="rId1"/>
    </p:custDataLst>
    <p:extLst>
      <p:ext uri="{BB962C8B-B14F-4D97-AF65-F5344CB8AC3E}">
        <p14:creationId xmlns:p14="http://schemas.microsoft.com/office/powerpoint/2010/main" val="30791157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82296" indent="0">
              <a:buNone/>
            </a:pPr>
            <a:r>
              <a:rPr lang="fr-FR" dirty="0" smtClean="0"/>
              <a:t>Giai đoạn hồi tỉnh sau mổ</a:t>
            </a:r>
          </a:p>
          <a:p>
            <a:r>
              <a:rPr lang="fr-FR" dirty="0" smtClean="0"/>
              <a:t>Theo dõi liên tục</a:t>
            </a:r>
          </a:p>
          <a:p>
            <a:r>
              <a:rPr lang="fr-FR" dirty="0" smtClean="0"/>
              <a:t>Giảm đau sau mổ tối ưu</a:t>
            </a:r>
          </a:p>
          <a:p>
            <a:r>
              <a:rPr lang="fr-FR" dirty="0" smtClean="0"/>
              <a:t>Tránh run sau mổ</a:t>
            </a:r>
          </a:p>
          <a:p>
            <a:r>
              <a:rPr lang="fr-FR" dirty="0" err="1" smtClean="0"/>
              <a:t>Oxy</a:t>
            </a:r>
            <a:r>
              <a:rPr lang="fr-FR" dirty="0" smtClean="0"/>
              <a:t> qua </a:t>
            </a:r>
            <a:r>
              <a:rPr lang="fr-FR" dirty="0" err="1" smtClean="0"/>
              <a:t>mask</a:t>
            </a:r>
            <a:endParaRPr lang="fr-FR" dirty="0" smtClean="0"/>
          </a:p>
          <a:p>
            <a:r>
              <a:rPr lang="fr-FR" dirty="0" smtClean="0"/>
              <a:t>Đánh giá mức độ và dự phòng xẹp phổi</a:t>
            </a:r>
          </a:p>
          <a:p>
            <a:r>
              <a:rPr lang="fr-FR" dirty="0" smtClean="0"/>
              <a:t>Dự phòng tắc mạch sâu sau mổ</a:t>
            </a:r>
            <a:endParaRPr lang="en-US" dirty="0"/>
          </a:p>
        </p:txBody>
      </p:sp>
    </p:spTree>
    <p:custDataLst>
      <p:tags r:id="rId1"/>
    </p:custDataLst>
    <p:extLst>
      <p:ext uri="{BB962C8B-B14F-4D97-AF65-F5344CB8AC3E}">
        <p14:creationId xmlns:p14="http://schemas.microsoft.com/office/powerpoint/2010/main" val="3935665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solidFill>
                  <a:srgbClr val="FF0000"/>
                </a:solidFill>
              </a:rPr>
              <a:t>Gây tê vùng</a:t>
            </a:r>
            <a:endParaRPr lang="en-US" dirty="0">
              <a:solidFill>
                <a:srgbClr val="FF0000"/>
              </a:solidFill>
            </a:endParaRPr>
          </a:p>
        </p:txBody>
      </p:sp>
      <p:sp>
        <p:nvSpPr>
          <p:cNvPr id="3" name="Content Placeholder 2"/>
          <p:cNvSpPr>
            <a:spLocks noGrp="1"/>
          </p:cNvSpPr>
          <p:nvPr>
            <p:ph idx="1"/>
          </p:nvPr>
        </p:nvSpPr>
        <p:spPr>
          <a:xfrm>
            <a:off x="827584" y="1628800"/>
            <a:ext cx="8106104" cy="4800600"/>
          </a:xfrm>
        </p:spPr>
        <p:txBody>
          <a:bodyPr>
            <a:normAutofit/>
          </a:bodyPr>
          <a:lstStyle/>
          <a:p>
            <a:r>
              <a:rPr lang="fr-FR" dirty="0" smtClean="0"/>
              <a:t>Tê NMC cho phẫu thuật nội soi phụ khoa trong ngày có thể làm giảm biến chứng và rút ngắn thời gian hồi tỉnh</a:t>
            </a:r>
          </a:p>
          <a:p>
            <a:r>
              <a:rPr lang="fr-FR" dirty="0" smtClean="0"/>
              <a:t>Không có thông báo nào nói về ưu điểm của gây tê vùng cho phẫu thuật bụng trên trừ khi bệnh nhân có bệnh lý xơ hóa phổi</a:t>
            </a:r>
          </a:p>
          <a:p>
            <a:r>
              <a:rPr lang="fr-FR" dirty="0" smtClean="0"/>
              <a:t>Ức chế cao có thể làm đè ép tim, giảm tuần hoàn trở về, tăng thay đổi huyết động</a:t>
            </a:r>
            <a:endParaRPr lang="en-US" dirty="0"/>
          </a:p>
        </p:txBody>
      </p:sp>
    </p:spTree>
    <p:custDataLst>
      <p:tags r:id="rId1"/>
    </p:custDataLst>
    <p:extLst>
      <p:ext uri="{BB962C8B-B14F-4D97-AF65-F5344CB8AC3E}">
        <p14:creationId xmlns:p14="http://schemas.microsoft.com/office/powerpoint/2010/main" val="424876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Gây tê vùng</a:t>
            </a:r>
            <a:endParaRPr lang="en-US" dirty="0"/>
          </a:p>
        </p:txBody>
      </p:sp>
      <p:sp>
        <p:nvSpPr>
          <p:cNvPr id="3" name="Content Placeholder 2"/>
          <p:cNvSpPr>
            <a:spLocks noGrp="1"/>
          </p:cNvSpPr>
          <p:nvPr>
            <p:ph idx="1"/>
          </p:nvPr>
        </p:nvSpPr>
        <p:spPr/>
        <p:txBody>
          <a:bodyPr/>
          <a:lstStyle/>
          <a:p>
            <a:r>
              <a:rPr lang="fr-FR" dirty="0" smtClean="0"/>
              <a:t>Gây tê vùng phối hợp với an thần</a:t>
            </a:r>
          </a:p>
          <a:p>
            <a:r>
              <a:rPr lang="fr-FR" dirty="0" smtClean="0"/>
              <a:t>Hồi phục nhanh</a:t>
            </a:r>
          </a:p>
          <a:p>
            <a:r>
              <a:rPr lang="fr-FR" dirty="0" smtClean="0"/>
              <a:t>Ít nôn và buồn nôn sau mổ</a:t>
            </a:r>
          </a:p>
          <a:p>
            <a:r>
              <a:rPr lang="fr-FR" dirty="0" smtClean="0"/>
              <a:t>Ít thay đổi huyết động</a:t>
            </a:r>
          </a:p>
          <a:p>
            <a:r>
              <a:rPr lang="fr-FR" dirty="0" smtClean="0"/>
              <a:t>Chẩn đoán được sớm biến chứng</a:t>
            </a:r>
            <a:endParaRPr lang="en-US" dirty="0"/>
          </a:p>
        </p:txBody>
      </p:sp>
    </p:spTree>
    <p:custDataLst>
      <p:tags r:id="rId1"/>
    </p:custDataLst>
    <p:extLst>
      <p:ext uri="{BB962C8B-B14F-4D97-AF65-F5344CB8AC3E}">
        <p14:creationId xmlns:p14="http://schemas.microsoft.com/office/powerpoint/2010/main" val="3160109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4638"/>
            <a:ext cx="8034096" cy="1143000"/>
          </a:xfrm>
        </p:spPr>
        <p:txBody>
          <a:bodyPr>
            <a:normAutofit fontScale="90000"/>
          </a:bodyPr>
          <a:lstStyle/>
          <a:p>
            <a:r>
              <a:rPr lang="fr-FR" dirty="0" smtClean="0">
                <a:solidFill>
                  <a:srgbClr val="FF0000"/>
                </a:solidFill>
              </a:rPr>
              <a:t>XII. COPD </a:t>
            </a:r>
            <a:r>
              <a:rPr lang="fr-FR" dirty="0" smtClean="0">
                <a:solidFill>
                  <a:srgbClr val="FF0000"/>
                </a:solidFill>
              </a:rPr>
              <a:t>và phẫu thuật nội soi bụng</a:t>
            </a:r>
            <a:endParaRPr lang="en-US" dirty="0">
              <a:solidFill>
                <a:srgbClr val="FF0000"/>
              </a:solidFill>
            </a:endParaRPr>
          </a:p>
        </p:txBody>
      </p:sp>
      <p:sp>
        <p:nvSpPr>
          <p:cNvPr id="3" name="Content Placeholder 2"/>
          <p:cNvSpPr>
            <a:spLocks noGrp="1"/>
          </p:cNvSpPr>
          <p:nvPr>
            <p:ph idx="1"/>
          </p:nvPr>
        </p:nvSpPr>
        <p:spPr>
          <a:xfrm>
            <a:off x="1043608" y="1447800"/>
            <a:ext cx="7890080" cy="4800600"/>
          </a:xfrm>
        </p:spPr>
        <p:txBody>
          <a:bodyPr>
            <a:normAutofit/>
          </a:bodyPr>
          <a:lstStyle/>
          <a:p>
            <a:r>
              <a:rPr lang="fr-FR" dirty="0" smtClean="0"/>
              <a:t>Nguy cơ biến chứng hô hấp sau mổ cao có thể giảm tối thiểu bởi các theo dõi cẩn thận</a:t>
            </a:r>
          </a:p>
          <a:p>
            <a:r>
              <a:rPr lang="fr-FR" dirty="0" smtClean="0">
                <a:solidFill>
                  <a:srgbClr val="FF0000"/>
                </a:solidFill>
              </a:rPr>
              <a:t>Thời gian phẫu thuật nên giảm tối thiểu, 2h</a:t>
            </a:r>
          </a:p>
          <a:p>
            <a:r>
              <a:rPr lang="fr-FR" dirty="0" smtClean="0"/>
              <a:t>Xét nghiệm do lưu lượng đỉnh, chụp X quang, thử khí máu…</a:t>
            </a:r>
          </a:p>
          <a:p>
            <a:r>
              <a:rPr lang="fr-FR" dirty="0" smtClean="0"/>
              <a:t>Bỏ thuốc lá, sử dụng đầy đủ các thuốc giãn phế quản, </a:t>
            </a:r>
            <a:r>
              <a:rPr lang="fr-FR" dirty="0" err="1" smtClean="0"/>
              <a:t>corticoid</a:t>
            </a:r>
            <a:r>
              <a:rPr lang="fr-FR" dirty="0" smtClean="0"/>
              <a:t>, lý liệu pháp ngực, phế dung khích lệ</a:t>
            </a:r>
            <a:endParaRPr lang="en-US" dirty="0"/>
          </a:p>
        </p:txBody>
      </p:sp>
    </p:spTree>
    <p:custDataLst>
      <p:tags r:id="rId1"/>
    </p:custDataLst>
    <p:extLst>
      <p:ext uri="{BB962C8B-B14F-4D97-AF65-F5344CB8AC3E}">
        <p14:creationId xmlns:p14="http://schemas.microsoft.com/office/powerpoint/2010/main" val="72509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Giới thiệu</a:t>
            </a:r>
            <a:endParaRPr lang="en-US" dirty="0"/>
          </a:p>
        </p:txBody>
      </p:sp>
      <p:sp>
        <p:nvSpPr>
          <p:cNvPr id="3" name="Content Placeholder 2"/>
          <p:cNvSpPr>
            <a:spLocks noGrp="1"/>
          </p:cNvSpPr>
          <p:nvPr>
            <p:ph idx="1"/>
          </p:nvPr>
        </p:nvSpPr>
        <p:spPr>
          <a:xfrm>
            <a:off x="971600" y="1772816"/>
            <a:ext cx="7962088" cy="4800600"/>
          </a:xfrm>
        </p:spPr>
        <p:txBody>
          <a:bodyPr/>
          <a:lstStyle/>
          <a:p>
            <a:r>
              <a:rPr lang="fr-FR" dirty="0" smtClean="0"/>
              <a:t>Nội soi ổ bụng được tiến hành từ thế </a:t>
            </a:r>
            <a:r>
              <a:rPr lang="fr-FR" dirty="0" err="1" smtClean="0"/>
              <a:t>kỷ</a:t>
            </a:r>
            <a:r>
              <a:rPr lang="fr-FR" dirty="0" smtClean="0"/>
              <a:t> 20</a:t>
            </a:r>
          </a:p>
          <a:p>
            <a:r>
              <a:rPr lang="fr-FR" dirty="0" smtClean="0"/>
              <a:t>1981: </a:t>
            </a:r>
            <a:r>
              <a:rPr lang="fr-FR" dirty="0" err="1" smtClean="0"/>
              <a:t>Semm</a:t>
            </a:r>
            <a:r>
              <a:rPr lang="fr-FR" dirty="0" smtClean="0"/>
              <a:t>, người Đức phẫu thuật cho bệnh nhân cắt ruột thừa</a:t>
            </a:r>
          </a:p>
          <a:p>
            <a:r>
              <a:rPr lang="fr-FR" dirty="0" smtClean="0"/>
              <a:t>1989: cắt túi mật nội soi</a:t>
            </a:r>
            <a:endParaRPr lang="en-US" dirty="0"/>
          </a:p>
        </p:txBody>
      </p:sp>
    </p:spTree>
    <p:custDataLst>
      <p:tags r:id="rId1"/>
    </p:custDataLst>
    <p:extLst>
      <p:ext uri="{BB962C8B-B14F-4D97-AF65-F5344CB8AC3E}">
        <p14:creationId xmlns:p14="http://schemas.microsoft.com/office/powerpoint/2010/main" val="39507748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fr-FR" dirty="0" smtClean="0"/>
              <a:t>Theo dõi tiêu chuẩn</a:t>
            </a:r>
          </a:p>
          <a:p>
            <a:r>
              <a:rPr lang="fr-FR" dirty="0" smtClean="0"/>
              <a:t>Áp lực ổ bụng thấp hơn 12 </a:t>
            </a:r>
            <a:r>
              <a:rPr lang="fr-FR" dirty="0" err="1" smtClean="0"/>
              <a:t>mmHg</a:t>
            </a:r>
            <a:endParaRPr lang="fr-FR" dirty="0" smtClean="0"/>
          </a:p>
          <a:p>
            <a:r>
              <a:rPr lang="fr-FR" dirty="0" smtClean="0"/>
              <a:t>Gây mê toàn thân, kiểm soát thông khí</a:t>
            </a:r>
          </a:p>
          <a:p>
            <a:r>
              <a:rPr lang="fr-FR" dirty="0" smtClean="0"/>
              <a:t>Sử dụng </a:t>
            </a:r>
            <a:r>
              <a:rPr lang="fr-FR" dirty="0" err="1" smtClean="0"/>
              <a:t>Helium</a:t>
            </a:r>
            <a:r>
              <a:rPr lang="fr-FR" dirty="0" smtClean="0"/>
              <a:t> thay thế CO</a:t>
            </a:r>
            <a:r>
              <a:rPr lang="fr-FR" baseline="-25000" dirty="0" smtClean="0"/>
              <a:t>2</a:t>
            </a:r>
            <a:endParaRPr lang="fr-FR" dirty="0" smtClean="0"/>
          </a:p>
          <a:p>
            <a:r>
              <a:rPr lang="fr-FR" dirty="0" smtClean="0"/>
              <a:t>Theo dõi áp lực đường thở tránh chấn thương phổi do áp lực</a:t>
            </a:r>
          </a:p>
          <a:p>
            <a:r>
              <a:rPr lang="fr-FR" dirty="0" smtClean="0"/>
              <a:t>Tránh nằm nghiêng</a:t>
            </a:r>
          </a:p>
          <a:p>
            <a:r>
              <a:rPr lang="fr-FR" dirty="0" smtClean="0"/>
              <a:t>Giảm đau đa phương thức sau mổ</a:t>
            </a:r>
          </a:p>
        </p:txBody>
      </p:sp>
    </p:spTree>
    <p:custDataLst>
      <p:tags r:id="rId1"/>
    </p:custDataLst>
    <p:extLst>
      <p:ext uri="{BB962C8B-B14F-4D97-AF65-F5344CB8AC3E}">
        <p14:creationId xmlns:p14="http://schemas.microsoft.com/office/powerpoint/2010/main" val="3252872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solidFill>
                  <a:srgbClr val="FF0000"/>
                </a:solidFill>
              </a:rPr>
              <a:t>Bệnh nhân béo phì</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Thường phối hợp với tiểu đường, tăng huyết áp, tăng mỡ máu</a:t>
            </a:r>
          </a:p>
          <a:p>
            <a:r>
              <a:rPr lang="fr-FR" dirty="0" smtClean="0"/>
              <a:t>Đau thắt ngực, đột tử</a:t>
            </a:r>
          </a:p>
          <a:p>
            <a:r>
              <a:rPr lang="fr-FR" dirty="0" smtClean="0"/>
              <a:t>Tuổi thọ của bệnh nhân béo phì ngắn hơn khoảng 8 năm</a:t>
            </a:r>
          </a:p>
        </p:txBody>
      </p:sp>
    </p:spTree>
    <p:custDataLst>
      <p:tags r:id="rId1"/>
    </p:custDataLst>
    <p:extLst>
      <p:ext uri="{BB962C8B-B14F-4D97-AF65-F5344CB8AC3E}">
        <p14:creationId xmlns:p14="http://schemas.microsoft.com/office/powerpoint/2010/main" val="3689475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Béo phì…</a:t>
            </a:r>
            <a:endParaRPr lang="en-US" dirty="0"/>
          </a:p>
        </p:txBody>
      </p:sp>
      <p:sp>
        <p:nvSpPr>
          <p:cNvPr id="3" name="Content Placeholder 2"/>
          <p:cNvSpPr>
            <a:spLocks noGrp="1"/>
          </p:cNvSpPr>
          <p:nvPr>
            <p:ph idx="1"/>
          </p:nvPr>
        </p:nvSpPr>
        <p:spPr/>
        <p:txBody>
          <a:bodyPr/>
          <a:lstStyle/>
          <a:p>
            <a:r>
              <a:rPr lang="fr-FR" dirty="0" smtClean="0"/>
              <a:t>Béo phì được định nghĩa là khi BMI &gt; 30</a:t>
            </a:r>
          </a:p>
          <a:p>
            <a:r>
              <a:rPr lang="fr-FR" dirty="0" smtClean="0"/>
              <a:t>Phẫu thuật nội soi </a:t>
            </a:r>
            <a:r>
              <a:rPr lang="fr-FR" dirty="0" smtClean="0">
                <a:solidFill>
                  <a:srgbClr val="FF0000"/>
                </a:solidFill>
              </a:rPr>
              <a:t>không phải là chống chỉ định</a:t>
            </a:r>
            <a:r>
              <a:rPr lang="fr-FR" dirty="0" smtClean="0"/>
              <a:t> ở bệnh nhân béo phì bởi lẽ ít đau hơn, thời gian hồi phục nhanh hơn, ít vấn đề sau mổ hơn so với mổ mở</a:t>
            </a:r>
            <a:endParaRPr lang="en-US" dirty="0"/>
          </a:p>
        </p:txBody>
      </p:sp>
    </p:spTree>
    <p:custDataLst>
      <p:tags r:id="rId1"/>
    </p:custDataLst>
    <p:extLst>
      <p:ext uri="{BB962C8B-B14F-4D97-AF65-F5344CB8AC3E}">
        <p14:creationId xmlns:p14="http://schemas.microsoft.com/office/powerpoint/2010/main" val="3212051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Bệnh nhân béo phì</a:t>
            </a:r>
            <a:endParaRPr lang="en-US" dirty="0"/>
          </a:p>
        </p:txBody>
      </p:sp>
      <p:sp>
        <p:nvSpPr>
          <p:cNvPr id="3" name="Content Placeholder 2"/>
          <p:cNvSpPr>
            <a:spLocks noGrp="1"/>
          </p:cNvSpPr>
          <p:nvPr>
            <p:ph idx="1"/>
          </p:nvPr>
        </p:nvSpPr>
        <p:spPr/>
        <p:txBody>
          <a:bodyPr>
            <a:normAutofit fontScale="92500" lnSpcReduction="10000"/>
          </a:bodyPr>
          <a:lstStyle/>
          <a:p>
            <a:r>
              <a:rPr lang="fr-FR" dirty="0" smtClean="0">
                <a:solidFill>
                  <a:srgbClr val="FF0000"/>
                </a:solidFill>
              </a:rPr>
              <a:t>Ảnh hưởng hô hấp gây ra bởi tư thế nằm xấp và tăng cân</a:t>
            </a:r>
          </a:p>
          <a:p>
            <a:r>
              <a:rPr lang="fr-FR" dirty="0" smtClean="0"/>
              <a:t>Tăng tiêu thụ O</a:t>
            </a:r>
            <a:r>
              <a:rPr lang="fr-FR" baseline="-25000" dirty="0" smtClean="0"/>
              <a:t>2</a:t>
            </a:r>
            <a:r>
              <a:rPr lang="fr-FR" dirty="0" smtClean="0"/>
              <a:t> và tăng sản xuất CO</a:t>
            </a:r>
            <a:r>
              <a:rPr lang="fr-FR" baseline="-25000" dirty="0" smtClean="0"/>
              <a:t>2</a:t>
            </a:r>
            <a:endParaRPr lang="fr-FR" dirty="0" smtClean="0"/>
          </a:p>
          <a:p>
            <a:r>
              <a:rPr lang="fr-FR" dirty="0" smtClean="0"/>
              <a:t>Giảm độ giãn nở của lồng ngực và độ giãn nở phổi</a:t>
            </a:r>
          </a:p>
          <a:p>
            <a:r>
              <a:rPr lang="fr-FR" dirty="0" smtClean="0"/>
              <a:t>FRC giảm 25% ở tư thế nằm, giảm tiếp 20% nữa khi gây mê</a:t>
            </a:r>
          </a:p>
          <a:p>
            <a:r>
              <a:rPr lang="fr-FR" dirty="0" smtClean="0"/>
              <a:t>Đường thở đóng sớm và thiếu </a:t>
            </a:r>
            <a:r>
              <a:rPr lang="fr-FR" dirty="0" err="1" smtClean="0"/>
              <a:t>oxy</a:t>
            </a:r>
            <a:endParaRPr lang="fr-FR" dirty="0" smtClean="0"/>
          </a:p>
          <a:p>
            <a:r>
              <a:rPr lang="fr-FR" dirty="0" smtClean="0"/>
              <a:t>Tăng shunt phổi</a:t>
            </a:r>
          </a:p>
          <a:p>
            <a:r>
              <a:rPr lang="fr-FR" dirty="0" smtClean="0"/>
              <a:t>Thay đổi chức năng dạ dày ruột</a:t>
            </a:r>
            <a:endParaRPr lang="en-US" dirty="0"/>
          </a:p>
        </p:txBody>
      </p:sp>
    </p:spTree>
    <p:custDataLst>
      <p:tags r:id="rId1"/>
    </p:custDataLst>
    <p:extLst>
      <p:ext uri="{BB962C8B-B14F-4D97-AF65-F5344CB8AC3E}">
        <p14:creationId xmlns:p14="http://schemas.microsoft.com/office/powerpoint/2010/main" val="3425338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fr-FR" dirty="0">
                <a:solidFill>
                  <a:srgbClr val="FF0000"/>
                </a:solidFill>
              </a:rPr>
              <a:t>Vấn đề về thông khí và nội khí quản khó</a:t>
            </a:r>
          </a:p>
          <a:p>
            <a:r>
              <a:rPr lang="fr-FR" dirty="0"/>
              <a:t>Khó khăn khi làm đường truyền, đặt tư thế, đặt </a:t>
            </a:r>
            <a:r>
              <a:rPr lang="fr-FR" dirty="0" err="1"/>
              <a:t>Trocar</a:t>
            </a:r>
            <a:r>
              <a:rPr lang="fr-FR" dirty="0"/>
              <a:t>, bơm </a:t>
            </a:r>
            <a:r>
              <a:rPr lang="fr-FR" dirty="0" smtClean="0"/>
              <a:t>hơi</a:t>
            </a:r>
          </a:p>
          <a:p>
            <a:r>
              <a:rPr lang="fr-FR" dirty="0" smtClean="0"/>
              <a:t>Hai bàn mổ khi cần, hệ thống nâng…</a:t>
            </a:r>
          </a:p>
          <a:p>
            <a:r>
              <a:rPr lang="fr-FR" dirty="0" smtClean="0"/>
              <a:t>Theo dõi</a:t>
            </a:r>
          </a:p>
          <a:p>
            <a:r>
              <a:rPr lang="fr-FR" dirty="0" smtClean="0"/>
              <a:t>Đặt đường truyền trung ương khi không làm được đường truyền ngoại vi</a:t>
            </a:r>
          </a:p>
          <a:p>
            <a:r>
              <a:rPr lang="fr-FR" dirty="0" smtClean="0">
                <a:solidFill>
                  <a:srgbClr val="FF0000"/>
                </a:solidFill>
              </a:rPr>
              <a:t>Băng chun dự phòng tắc mạch</a:t>
            </a:r>
          </a:p>
          <a:p>
            <a:r>
              <a:rPr lang="fr-FR" dirty="0" smtClean="0"/>
              <a:t>Kê tư thế, các vị trí tì đè để tránh loét</a:t>
            </a:r>
            <a:endParaRPr lang="en-US" dirty="0"/>
          </a:p>
        </p:txBody>
      </p:sp>
    </p:spTree>
    <p:custDataLst>
      <p:tags r:id="rId1"/>
    </p:custDataLst>
    <p:extLst>
      <p:ext uri="{BB962C8B-B14F-4D97-AF65-F5344CB8AC3E}">
        <p14:creationId xmlns:p14="http://schemas.microsoft.com/office/powerpoint/2010/main" val="3699858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Giai đoạn sau mổ</a:t>
            </a:r>
            <a:endParaRPr lang="en-US" dirty="0"/>
          </a:p>
        </p:txBody>
      </p:sp>
      <p:sp>
        <p:nvSpPr>
          <p:cNvPr id="3" name="Content Placeholder 2"/>
          <p:cNvSpPr>
            <a:spLocks noGrp="1"/>
          </p:cNvSpPr>
          <p:nvPr>
            <p:ph idx="1"/>
          </p:nvPr>
        </p:nvSpPr>
        <p:spPr/>
        <p:txBody>
          <a:bodyPr/>
          <a:lstStyle/>
          <a:p>
            <a:r>
              <a:rPr lang="fr-FR" dirty="0" smtClean="0"/>
              <a:t>Vận động sớm tránh tư thế nằm ngửa, hồi phục nhanh chóng</a:t>
            </a:r>
          </a:p>
          <a:p>
            <a:r>
              <a:rPr lang="fr-FR" dirty="0" err="1" smtClean="0"/>
              <a:t>Oxy</a:t>
            </a:r>
            <a:r>
              <a:rPr lang="fr-FR" dirty="0" smtClean="0"/>
              <a:t> liệu pháp</a:t>
            </a:r>
          </a:p>
          <a:p>
            <a:r>
              <a:rPr lang="fr-FR" dirty="0" smtClean="0">
                <a:solidFill>
                  <a:srgbClr val="FF0000"/>
                </a:solidFill>
              </a:rPr>
              <a:t>Theo dõi sát hô hấp, tư thế</a:t>
            </a:r>
          </a:p>
          <a:p>
            <a:r>
              <a:rPr lang="fr-FR" dirty="0" smtClean="0"/>
              <a:t>Giảm đau sau mổ</a:t>
            </a:r>
          </a:p>
          <a:p>
            <a:r>
              <a:rPr lang="fr-FR" dirty="0" smtClean="0">
                <a:solidFill>
                  <a:srgbClr val="FF0000"/>
                </a:solidFill>
              </a:rPr>
              <a:t>Dự phòng huyết khối chi dưới, tránh tắc mạch phổi (</a:t>
            </a:r>
            <a:r>
              <a:rPr lang="fr-FR" dirty="0" err="1" smtClean="0">
                <a:solidFill>
                  <a:srgbClr val="FF0000"/>
                </a:solidFill>
              </a:rPr>
              <a:t>tỷ</a:t>
            </a:r>
            <a:r>
              <a:rPr lang="fr-FR" dirty="0" smtClean="0">
                <a:solidFill>
                  <a:srgbClr val="FF0000"/>
                </a:solidFill>
              </a:rPr>
              <a:t> lệ cao 5 – 12%)</a:t>
            </a:r>
            <a:endParaRPr lang="en-US" dirty="0">
              <a:solidFill>
                <a:srgbClr val="FF0000"/>
              </a:solidFill>
            </a:endParaRPr>
          </a:p>
        </p:txBody>
      </p:sp>
    </p:spTree>
    <p:custDataLst>
      <p:tags r:id="rId1"/>
    </p:custDataLst>
    <p:extLst>
      <p:ext uri="{BB962C8B-B14F-4D97-AF65-F5344CB8AC3E}">
        <p14:creationId xmlns:p14="http://schemas.microsoft.com/office/powerpoint/2010/main" val="2572804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74638"/>
            <a:ext cx="7962088" cy="1143000"/>
          </a:xfrm>
        </p:spPr>
        <p:txBody>
          <a:bodyPr>
            <a:normAutofit fontScale="90000"/>
          </a:bodyPr>
          <a:lstStyle/>
          <a:p>
            <a:r>
              <a:rPr lang="fr-FR" dirty="0" smtClean="0">
                <a:solidFill>
                  <a:srgbClr val="FF0000"/>
                </a:solidFill>
              </a:rPr>
              <a:t>Phẫu thuật nội soi cho người cao tuổi</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Tuổi liên quan rất nhiều đến những thay đổi sinh lý</a:t>
            </a:r>
          </a:p>
          <a:p>
            <a:r>
              <a:rPr lang="fr-FR" dirty="0" smtClean="0"/>
              <a:t>Giới hạn an toàn hẹp</a:t>
            </a:r>
          </a:p>
          <a:p>
            <a:r>
              <a:rPr lang="fr-FR" dirty="0" smtClean="0"/>
              <a:t>Giảm dự trữ cơ quan</a:t>
            </a:r>
          </a:p>
          <a:p>
            <a:r>
              <a:rPr lang="fr-FR" dirty="0" smtClean="0"/>
              <a:t>Nguy cơ xuất hiện những biến chứng trong và sau mổ tăng cao</a:t>
            </a:r>
            <a:endParaRPr lang="en-US" dirty="0"/>
          </a:p>
        </p:txBody>
      </p:sp>
    </p:spTree>
    <p:custDataLst>
      <p:tags r:id="rId1"/>
    </p:custDataLst>
    <p:extLst>
      <p:ext uri="{BB962C8B-B14F-4D97-AF65-F5344CB8AC3E}">
        <p14:creationId xmlns:p14="http://schemas.microsoft.com/office/powerpoint/2010/main" val="35716320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r-FR" dirty="0" smtClean="0"/>
              <a:t>Tư thế bệnh nhân</a:t>
            </a:r>
          </a:p>
          <a:p>
            <a:r>
              <a:rPr lang="fr-FR" dirty="0" smtClean="0"/>
              <a:t>Khá nhậy cảm do cột sống gù vẹo</a:t>
            </a:r>
          </a:p>
          <a:p>
            <a:r>
              <a:rPr lang="fr-FR" dirty="0" smtClean="0">
                <a:solidFill>
                  <a:srgbClr val="FF0000"/>
                </a:solidFill>
              </a:rPr>
              <a:t>Bảo vệ tổn thương thần kinh</a:t>
            </a:r>
          </a:p>
          <a:p>
            <a:r>
              <a:rPr lang="fr-FR" dirty="0" smtClean="0">
                <a:solidFill>
                  <a:srgbClr val="FF0000"/>
                </a:solidFill>
              </a:rPr>
              <a:t>Dự phòng tắc mạch</a:t>
            </a:r>
          </a:p>
          <a:p>
            <a:r>
              <a:rPr lang="fr-FR" dirty="0" smtClean="0">
                <a:solidFill>
                  <a:srgbClr val="FF0000"/>
                </a:solidFill>
              </a:rPr>
              <a:t>Cẩn thận khi nằm nghiêng</a:t>
            </a:r>
            <a:endParaRPr lang="en-US" dirty="0">
              <a:solidFill>
                <a:srgbClr val="FF0000"/>
              </a:solidFill>
            </a:endParaRPr>
          </a:p>
        </p:txBody>
      </p:sp>
    </p:spTree>
    <p:custDataLst>
      <p:tags r:id="rId1"/>
    </p:custDataLst>
    <p:extLst>
      <p:ext uri="{BB962C8B-B14F-4D97-AF65-F5344CB8AC3E}">
        <p14:creationId xmlns:p14="http://schemas.microsoft.com/office/powerpoint/2010/main" val="30181526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82296" indent="0">
              <a:buNone/>
            </a:pPr>
            <a:r>
              <a:rPr lang="fr-FR" dirty="0" smtClean="0"/>
              <a:t>Trong mổ</a:t>
            </a:r>
          </a:p>
          <a:p>
            <a:r>
              <a:rPr lang="fr-FR" dirty="0" smtClean="0"/>
              <a:t>Kiểm soát thể tích, duy trì đẳng thán</a:t>
            </a:r>
          </a:p>
          <a:p>
            <a:r>
              <a:rPr lang="fr-FR" dirty="0" err="1" smtClean="0"/>
              <a:t>Isoflutan</a:t>
            </a:r>
            <a:r>
              <a:rPr lang="fr-FR" dirty="0" smtClean="0"/>
              <a:t> ít gây loạn nhịp</a:t>
            </a:r>
          </a:p>
          <a:p>
            <a:r>
              <a:rPr lang="fr-FR" dirty="0" smtClean="0"/>
              <a:t>Áp lực ổ bụng dưới 15 </a:t>
            </a:r>
            <a:r>
              <a:rPr lang="fr-FR" dirty="0" err="1" smtClean="0"/>
              <a:t>mmHg</a:t>
            </a:r>
            <a:endParaRPr lang="fr-FR" dirty="0" smtClean="0"/>
          </a:p>
          <a:p>
            <a:r>
              <a:rPr lang="fr-FR" dirty="0" err="1" smtClean="0"/>
              <a:t>Antropin</a:t>
            </a:r>
            <a:r>
              <a:rPr lang="fr-FR" dirty="0" smtClean="0"/>
              <a:t> để tránh phải xạ cường phó giao cảm</a:t>
            </a:r>
          </a:p>
          <a:p>
            <a:r>
              <a:rPr lang="fr-FR" dirty="0" smtClean="0"/>
              <a:t>Theo dõi lưu lượng nước tiểu, điện giải</a:t>
            </a:r>
          </a:p>
          <a:p>
            <a:r>
              <a:rPr lang="fr-FR" dirty="0" smtClean="0">
                <a:solidFill>
                  <a:srgbClr val="FF0000"/>
                </a:solidFill>
              </a:rPr>
              <a:t>Cẩn thận, dò liều thuốc mê</a:t>
            </a:r>
          </a:p>
        </p:txBody>
      </p:sp>
    </p:spTree>
    <p:custDataLst>
      <p:tags r:id="rId1"/>
    </p:custDataLst>
    <p:extLst>
      <p:ext uri="{BB962C8B-B14F-4D97-AF65-F5344CB8AC3E}">
        <p14:creationId xmlns:p14="http://schemas.microsoft.com/office/powerpoint/2010/main" val="22050751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solidFill>
                  <a:srgbClr val="FF0000"/>
                </a:solidFill>
              </a:rPr>
              <a:t>Bệnh nhân mang thai</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Chỉ định</a:t>
            </a:r>
          </a:p>
          <a:p>
            <a:r>
              <a:rPr lang="fr-FR" dirty="0" smtClean="0"/>
              <a:t>Cắt ruột thừa nội soi</a:t>
            </a:r>
          </a:p>
          <a:p>
            <a:r>
              <a:rPr lang="fr-FR" dirty="0" smtClean="0"/>
              <a:t>Cắt túi mật nội soi</a:t>
            </a:r>
          </a:p>
          <a:p>
            <a:r>
              <a:rPr lang="fr-FR" dirty="0" smtClean="0"/>
              <a:t>Cắt u buồng trứng</a:t>
            </a:r>
            <a:endParaRPr lang="en-US" dirty="0"/>
          </a:p>
        </p:txBody>
      </p:sp>
    </p:spTree>
    <p:custDataLst>
      <p:tags r:id="rId1"/>
    </p:custDataLst>
    <p:extLst>
      <p:ext uri="{BB962C8B-B14F-4D97-AF65-F5344CB8AC3E}">
        <p14:creationId xmlns:p14="http://schemas.microsoft.com/office/powerpoint/2010/main" val="86349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Phẫu thuật nội soi cho…</a:t>
            </a:r>
            <a:endParaRPr lang="en-US" dirty="0"/>
          </a:p>
        </p:txBody>
      </p:sp>
      <p:sp>
        <p:nvSpPr>
          <p:cNvPr id="3" name="Content Placeholder 2"/>
          <p:cNvSpPr>
            <a:spLocks noGrp="1"/>
          </p:cNvSpPr>
          <p:nvPr>
            <p:ph idx="1"/>
          </p:nvPr>
        </p:nvSpPr>
        <p:spPr/>
        <p:txBody>
          <a:bodyPr/>
          <a:lstStyle/>
          <a:p>
            <a:r>
              <a:rPr lang="fr-FR" dirty="0" smtClean="0"/>
              <a:t>Cắt túi mật nội soi</a:t>
            </a:r>
          </a:p>
          <a:p>
            <a:r>
              <a:rPr lang="fr-FR" dirty="0" smtClean="0"/>
              <a:t>Cắt ruột thừa nội soi</a:t>
            </a:r>
          </a:p>
          <a:p>
            <a:r>
              <a:rPr lang="fr-FR" dirty="0" smtClean="0"/>
              <a:t>Tạo hình thành bụng</a:t>
            </a:r>
          </a:p>
          <a:p>
            <a:r>
              <a:rPr lang="fr-FR" dirty="0" smtClean="0"/>
              <a:t>Nội soi chẩn đoán</a:t>
            </a:r>
          </a:p>
          <a:p>
            <a:r>
              <a:rPr lang="fr-FR" dirty="0" smtClean="0"/>
              <a:t>Sửa chữa thoát vị hoành</a:t>
            </a:r>
          </a:p>
          <a:p>
            <a:r>
              <a:rPr lang="fr-FR" dirty="0"/>
              <a:t>Nội soi ngực</a:t>
            </a:r>
          </a:p>
          <a:p>
            <a:r>
              <a:rPr lang="fr-FR" dirty="0"/>
              <a:t>Nội soi trung thất</a:t>
            </a:r>
            <a:endParaRPr lang="en-US" dirty="0"/>
          </a:p>
          <a:p>
            <a:pPr marL="82296" indent="0">
              <a:buNone/>
            </a:pPr>
            <a:endParaRPr lang="fr-FR" dirty="0" smtClean="0"/>
          </a:p>
          <a:p>
            <a:endParaRPr lang="en-US" dirty="0"/>
          </a:p>
        </p:txBody>
      </p:sp>
    </p:spTree>
    <p:custDataLst>
      <p:tags r:id="rId1"/>
    </p:custDataLst>
    <p:extLst>
      <p:ext uri="{BB962C8B-B14F-4D97-AF65-F5344CB8AC3E}">
        <p14:creationId xmlns:p14="http://schemas.microsoft.com/office/powerpoint/2010/main" val="38188336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r-FR" dirty="0" smtClean="0"/>
              <a:t>Tăng nguy cơ trào ngược</a:t>
            </a:r>
          </a:p>
          <a:p>
            <a:r>
              <a:rPr lang="fr-FR" dirty="0" smtClean="0"/>
              <a:t>Tăng nguy cơ cho thai</a:t>
            </a:r>
          </a:p>
          <a:p>
            <a:r>
              <a:rPr lang="fr-FR" dirty="0" smtClean="0"/>
              <a:t>Sự phân bố máu thay đổi lớn do tăng thể tích máu</a:t>
            </a:r>
          </a:p>
          <a:p>
            <a:r>
              <a:rPr lang="fr-FR" dirty="0" smtClean="0"/>
              <a:t>Nguy cơ thiếu </a:t>
            </a:r>
            <a:r>
              <a:rPr lang="fr-FR" dirty="0" err="1" smtClean="0"/>
              <a:t>oxy</a:t>
            </a:r>
            <a:r>
              <a:rPr lang="fr-FR" dirty="0" smtClean="0"/>
              <a:t> cao hơn do giảm dung tích cặn chức năng và tăng tiêu thụ </a:t>
            </a:r>
            <a:r>
              <a:rPr lang="fr-FR" dirty="0" err="1" smtClean="0"/>
              <a:t>oxy</a:t>
            </a:r>
            <a:endParaRPr lang="en-US" dirty="0"/>
          </a:p>
        </p:txBody>
      </p:sp>
    </p:spTree>
    <p:custDataLst>
      <p:tags r:id="rId1"/>
    </p:custDataLst>
    <p:extLst>
      <p:ext uri="{BB962C8B-B14F-4D97-AF65-F5344CB8AC3E}">
        <p14:creationId xmlns:p14="http://schemas.microsoft.com/office/powerpoint/2010/main" val="37757007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fr-FR" dirty="0" smtClean="0"/>
              <a:t>Khó khăn khi thông khí do tăng cân, tổ chức cổ mềm, ngực to, phù thanh môn</a:t>
            </a:r>
          </a:p>
          <a:p>
            <a:r>
              <a:rPr lang="fr-FR" b="1" dirty="0" smtClean="0">
                <a:solidFill>
                  <a:srgbClr val="FF0000"/>
                </a:solidFill>
              </a:rPr>
              <a:t>An toàn khi thai từ 8 – 24 tuần</a:t>
            </a:r>
          </a:p>
          <a:p>
            <a:r>
              <a:rPr lang="fr-FR" dirty="0" smtClean="0"/>
              <a:t>Có thể gây tổn thương tử cung khi dặt </a:t>
            </a:r>
            <a:r>
              <a:rPr lang="fr-FR" dirty="0" err="1" smtClean="0"/>
              <a:t>Trocar</a:t>
            </a:r>
            <a:endParaRPr lang="fr-FR" dirty="0" smtClean="0"/>
          </a:p>
          <a:p>
            <a:r>
              <a:rPr lang="fr-FR" dirty="0" smtClean="0"/>
              <a:t>Bào thai hay bị nhiễm toan</a:t>
            </a:r>
            <a:endParaRPr lang="en-US" dirty="0"/>
          </a:p>
        </p:txBody>
      </p:sp>
    </p:spTree>
    <p:custDataLst>
      <p:tags r:id="rId1"/>
    </p:custDataLst>
    <p:extLst>
      <p:ext uri="{BB962C8B-B14F-4D97-AF65-F5344CB8AC3E}">
        <p14:creationId xmlns:p14="http://schemas.microsoft.com/office/powerpoint/2010/main" val="42906412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fr-FR" dirty="0" smtClean="0"/>
              <a:t>Phẫu thuật trước  24 tuần</a:t>
            </a:r>
          </a:p>
          <a:p>
            <a:r>
              <a:rPr lang="fr-FR" dirty="0" smtClean="0"/>
              <a:t>Phòng nguy cơ đẻ non</a:t>
            </a:r>
          </a:p>
          <a:p>
            <a:r>
              <a:rPr lang="fr-FR" dirty="0" smtClean="0"/>
              <a:t>Áp lực ổ bụng dưới 12 </a:t>
            </a:r>
            <a:r>
              <a:rPr lang="fr-FR" dirty="0" err="1" smtClean="0"/>
              <a:t>mmHg</a:t>
            </a:r>
            <a:endParaRPr lang="fr-FR" dirty="0" smtClean="0"/>
          </a:p>
          <a:p>
            <a:r>
              <a:rPr lang="fr-FR" dirty="0" smtClean="0"/>
              <a:t>Theo dõi thai nhi liên tục bởi điện cực đặt qua âm đạo</a:t>
            </a:r>
          </a:p>
          <a:p>
            <a:r>
              <a:rPr lang="fr-FR" dirty="0" smtClean="0"/>
              <a:t>Dung trì đẳng thán: EtCO</a:t>
            </a:r>
            <a:r>
              <a:rPr lang="fr-FR" baseline="-25000" dirty="0" smtClean="0"/>
              <a:t>2</a:t>
            </a:r>
            <a:r>
              <a:rPr lang="fr-FR" dirty="0" smtClean="0"/>
              <a:t>, thử khí máu</a:t>
            </a:r>
          </a:p>
          <a:p>
            <a:r>
              <a:rPr lang="fr-FR" dirty="0" smtClean="0"/>
              <a:t>Thông khí cơ học tối </a:t>
            </a:r>
            <a:r>
              <a:rPr lang="fr-FR" dirty="0" err="1" smtClean="0"/>
              <a:t>ứu</a:t>
            </a:r>
            <a:endParaRPr lang="fr-FR" dirty="0" smtClean="0"/>
          </a:p>
          <a:p>
            <a:r>
              <a:rPr lang="fr-FR" dirty="0" smtClean="0"/>
              <a:t>Dự phòng tắc mạch</a:t>
            </a:r>
            <a:endParaRPr lang="en-US" dirty="0"/>
          </a:p>
        </p:txBody>
      </p:sp>
    </p:spTree>
    <p:custDataLst>
      <p:tags r:id="rId1"/>
    </p:custDataLst>
    <p:extLst>
      <p:ext uri="{BB962C8B-B14F-4D97-AF65-F5344CB8AC3E}">
        <p14:creationId xmlns:p14="http://schemas.microsoft.com/office/powerpoint/2010/main" val="1567481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solidFill>
                  <a:srgbClr val="FF0000"/>
                </a:solidFill>
              </a:rPr>
              <a:t>Phẫu thuật nội soi ở trẻ em</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Bụng nhỏ, khoang bụng bé</a:t>
            </a:r>
          </a:p>
          <a:p>
            <a:r>
              <a:rPr lang="fr-FR" dirty="0" smtClean="0"/>
              <a:t>Tránh tổn thương khi đặt </a:t>
            </a:r>
            <a:r>
              <a:rPr lang="fr-FR" dirty="0" err="1" smtClean="0"/>
              <a:t>trocar</a:t>
            </a:r>
            <a:endParaRPr lang="fr-FR" dirty="0" smtClean="0"/>
          </a:p>
          <a:p>
            <a:r>
              <a:rPr lang="fr-FR" dirty="0" smtClean="0"/>
              <a:t>Phẫu thuật nội soi không bơm hơi có thể được áp dụng cho trẻ rất nhỏ</a:t>
            </a:r>
            <a:endParaRPr lang="en-US" dirty="0"/>
          </a:p>
        </p:txBody>
      </p:sp>
    </p:spTree>
    <p:custDataLst>
      <p:tags r:id="rId1"/>
    </p:custDataLst>
    <p:extLst>
      <p:ext uri="{BB962C8B-B14F-4D97-AF65-F5344CB8AC3E}">
        <p14:creationId xmlns:p14="http://schemas.microsoft.com/office/powerpoint/2010/main" val="31349132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Trẻ em</a:t>
            </a:r>
            <a:endParaRPr lang="en-US" dirty="0"/>
          </a:p>
        </p:txBody>
      </p:sp>
      <p:sp>
        <p:nvSpPr>
          <p:cNvPr id="3" name="Content Placeholder 2"/>
          <p:cNvSpPr>
            <a:spLocks noGrp="1"/>
          </p:cNvSpPr>
          <p:nvPr>
            <p:ph idx="1"/>
          </p:nvPr>
        </p:nvSpPr>
        <p:spPr>
          <a:xfrm>
            <a:off x="1043608" y="1447800"/>
            <a:ext cx="7890080" cy="4800600"/>
          </a:xfrm>
        </p:spPr>
        <p:txBody>
          <a:bodyPr/>
          <a:lstStyle/>
          <a:p>
            <a:r>
              <a:rPr lang="fr-FR" dirty="0" smtClean="0">
                <a:solidFill>
                  <a:srgbClr val="FF0000"/>
                </a:solidFill>
              </a:rPr>
              <a:t>Trẻ dưới 5 kg, tránh tổn thương mạch rốn</a:t>
            </a:r>
          </a:p>
          <a:p>
            <a:r>
              <a:rPr lang="fr-FR" dirty="0" smtClean="0"/>
              <a:t>Lạnh, CO</a:t>
            </a:r>
            <a:r>
              <a:rPr lang="fr-FR" baseline="-25000" dirty="0" smtClean="0"/>
              <a:t>2</a:t>
            </a:r>
            <a:r>
              <a:rPr lang="fr-FR" dirty="0" smtClean="0"/>
              <a:t> không được làm ẩm sẽ có nguy cơ hạ nhiệt độ</a:t>
            </a:r>
          </a:p>
          <a:p>
            <a:r>
              <a:rPr lang="fr-FR" dirty="0" smtClean="0">
                <a:solidFill>
                  <a:srgbClr val="FF0000"/>
                </a:solidFill>
              </a:rPr>
              <a:t>Truyền dịch khoảng 20 ml/kg trước phẫu thuật để tránh thay đổi huyết động</a:t>
            </a:r>
            <a:endParaRPr lang="en-US" dirty="0">
              <a:solidFill>
                <a:srgbClr val="FF0000"/>
              </a:solidFill>
            </a:endParaRPr>
          </a:p>
        </p:txBody>
      </p:sp>
    </p:spTree>
    <p:custDataLst>
      <p:tags r:id="rId1"/>
    </p:custDataLst>
    <p:extLst>
      <p:ext uri="{BB962C8B-B14F-4D97-AF65-F5344CB8AC3E}">
        <p14:creationId xmlns:p14="http://schemas.microsoft.com/office/powerpoint/2010/main" val="7431459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solidFill>
                  <a:srgbClr val="FF0000"/>
                </a:solidFill>
              </a:rPr>
              <a:t>Kết luận</a:t>
            </a:r>
            <a:endParaRPr lang="en-US" dirty="0">
              <a:solidFill>
                <a:srgbClr val="FF0000"/>
              </a:solidFill>
            </a:endParaRPr>
          </a:p>
        </p:txBody>
      </p:sp>
      <p:sp>
        <p:nvSpPr>
          <p:cNvPr id="3" name="Content Placeholder 2"/>
          <p:cNvSpPr>
            <a:spLocks noGrp="1"/>
          </p:cNvSpPr>
          <p:nvPr>
            <p:ph idx="1"/>
          </p:nvPr>
        </p:nvSpPr>
        <p:spPr/>
        <p:txBody>
          <a:bodyPr/>
          <a:lstStyle/>
          <a:p>
            <a:r>
              <a:rPr lang="fr-FR" dirty="0" smtClean="0"/>
              <a:t>Phẫu thuật nội soi cũng là một thách thức với các bác </a:t>
            </a:r>
            <a:r>
              <a:rPr lang="fr-FR" dirty="0" err="1" smtClean="0"/>
              <a:t>sỹ</a:t>
            </a:r>
            <a:r>
              <a:rPr lang="fr-FR" dirty="0" smtClean="0"/>
              <a:t> gây mê</a:t>
            </a:r>
          </a:p>
          <a:p>
            <a:r>
              <a:rPr lang="fr-FR" dirty="0" smtClean="0"/>
              <a:t>Nắm vững các kiến thức về thay đổi sinh lý trong lúc bơm hơi qua đó có các theo dõi tối ưu để tránh biến chứng, đảm bảo thành công của ca mổ</a:t>
            </a:r>
            <a:endParaRPr lang="en-US" dirty="0"/>
          </a:p>
        </p:txBody>
      </p:sp>
    </p:spTree>
    <p:custDataLst>
      <p:tags r:id="rId1"/>
    </p:custDataLst>
    <p:extLst>
      <p:ext uri="{BB962C8B-B14F-4D97-AF65-F5344CB8AC3E}">
        <p14:creationId xmlns:p14="http://schemas.microsoft.com/office/powerpoint/2010/main" val="33121253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yellroses"/>
          <p:cNvPicPr>
            <a:picLocks noGrp="1" noChangeAspect="1" noChangeArrowheads="1"/>
          </p:cNvPicPr>
          <p:nvPr>
            <p:ph type="body" idx="4294967295"/>
          </p:nvPr>
        </p:nvPicPr>
        <p:blipFill>
          <a:blip r:embed="rId4">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47107" name="WordArt 4"/>
          <p:cNvSpPr>
            <a:spLocks noChangeArrowheads="1" noChangeShapeType="1" noTextEdit="1"/>
          </p:cNvSpPr>
          <p:nvPr/>
        </p:nvSpPr>
        <p:spPr bwMode="auto">
          <a:xfrm rot="-175859">
            <a:off x="1114425" y="5384800"/>
            <a:ext cx="6985000" cy="1065213"/>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vi-VN" sz="3600" kern="10">
                <a:ln w="9525">
                  <a:round/>
                  <a:headEnd/>
                  <a:tailEnd/>
                </a:ln>
                <a:gradFill rotWithShape="1">
                  <a:gsLst>
                    <a:gs pos="0">
                      <a:srgbClr val="FFE701"/>
                    </a:gs>
                    <a:gs pos="100000">
                      <a:srgbClr val="FE3E02"/>
                    </a:gs>
                  </a:gsLst>
                  <a:lin ang="5520000" scaled="1"/>
                </a:gradFill>
                <a:latin typeface="Times New Roman"/>
                <a:cs typeface="Times New Roman"/>
              </a:rPr>
              <a:t>Xin trân trọng cảm ơn</a:t>
            </a:r>
            <a:endParaRPr lang="en-US" sz="3600" kern="10">
              <a:ln w="9525">
                <a:round/>
                <a:headEnd/>
                <a:tailEnd/>
              </a:ln>
              <a:gradFill rotWithShape="1">
                <a:gsLst>
                  <a:gs pos="0">
                    <a:srgbClr val="FFE701"/>
                  </a:gs>
                  <a:gs pos="100000">
                    <a:srgbClr val="FE3E02"/>
                  </a:gs>
                </a:gsLst>
                <a:lin ang="5520000" scaled="1"/>
              </a:gradFill>
              <a:latin typeface="Times New Roman"/>
              <a:cs typeface="Times New Roman"/>
            </a:endParaRPr>
          </a:p>
        </p:txBody>
      </p:sp>
    </p:spTree>
    <p:custDataLst>
      <p:tags r:id="rId1"/>
    </p:custDataLst>
    <p:extLst>
      <p:ext uri="{BB962C8B-B14F-4D97-AF65-F5344CB8AC3E}">
        <p14:creationId xmlns:p14="http://schemas.microsoft.com/office/powerpoint/2010/main" val="2737966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Lợi ích</a:t>
            </a:r>
            <a:endParaRPr lang="en-US" dirty="0"/>
          </a:p>
        </p:txBody>
      </p:sp>
      <p:sp>
        <p:nvSpPr>
          <p:cNvPr id="3" name="Content Placeholder 2"/>
          <p:cNvSpPr>
            <a:spLocks noGrp="1"/>
          </p:cNvSpPr>
          <p:nvPr>
            <p:ph idx="1"/>
          </p:nvPr>
        </p:nvSpPr>
        <p:spPr>
          <a:xfrm>
            <a:off x="1115616" y="1508720"/>
            <a:ext cx="8136904" cy="4800600"/>
          </a:xfrm>
        </p:spPr>
        <p:txBody>
          <a:bodyPr>
            <a:normAutofit fontScale="92500" lnSpcReduction="10000"/>
          </a:bodyPr>
          <a:lstStyle/>
          <a:p>
            <a:r>
              <a:rPr lang="fr-FR" dirty="0" smtClean="0"/>
              <a:t>Phẫu thuật trong ngày</a:t>
            </a:r>
          </a:p>
          <a:p>
            <a:r>
              <a:rPr lang="fr-FR" dirty="0" smtClean="0"/>
              <a:t>Thời gian nằm viện ngắn</a:t>
            </a:r>
          </a:p>
          <a:p>
            <a:r>
              <a:rPr lang="fr-FR" dirty="0" smtClean="0"/>
              <a:t>Cải thiện vấn đề thẩm </a:t>
            </a:r>
            <a:r>
              <a:rPr lang="fr-FR" dirty="0" err="1" smtClean="0"/>
              <a:t>mỹ</a:t>
            </a:r>
            <a:endParaRPr lang="fr-FR" dirty="0" smtClean="0"/>
          </a:p>
          <a:p>
            <a:r>
              <a:rPr lang="fr-FR" dirty="0" smtClean="0"/>
              <a:t>Ít liệt ruột sau mổ</a:t>
            </a:r>
          </a:p>
          <a:p>
            <a:r>
              <a:rPr lang="fr-FR" dirty="0" smtClean="0"/>
              <a:t>Hồi phục nhanh</a:t>
            </a:r>
          </a:p>
          <a:p>
            <a:r>
              <a:rPr lang="fr-FR" dirty="0" smtClean="0"/>
              <a:t>Thời gian trở về hoạt động bình thường nhanh</a:t>
            </a:r>
          </a:p>
          <a:p>
            <a:r>
              <a:rPr lang="fr-FR" dirty="0" smtClean="0"/>
              <a:t>Ít đau</a:t>
            </a:r>
          </a:p>
          <a:p>
            <a:r>
              <a:rPr lang="fr-FR" dirty="0" smtClean="0"/>
              <a:t>Sẹo nhỏ</a:t>
            </a:r>
          </a:p>
          <a:p>
            <a:r>
              <a:rPr lang="fr-FR" b="1" dirty="0" smtClean="0"/>
              <a:t>Duy trì chức năng hô hấp</a:t>
            </a:r>
          </a:p>
          <a:p>
            <a:endParaRPr lang="en-US" dirty="0"/>
          </a:p>
        </p:txBody>
      </p:sp>
    </p:spTree>
    <p:custDataLst>
      <p:tags r:id="rId1"/>
    </p:custDataLst>
    <p:extLst>
      <p:ext uri="{BB962C8B-B14F-4D97-AF65-F5344CB8AC3E}">
        <p14:creationId xmlns:p14="http://schemas.microsoft.com/office/powerpoint/2010/main" val="1124505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Bất lợi</a:t>
            </a:r>
            <a:endParaRPr lang="en-US" dirty="0"/>
          </a:p>
        </p:txBody>
      </p:sp>
      <p:sp>
        <p:nvSpPr>
          <p:cNvPr id="3" name="Content Placeholder 2"/>
          <p:cNvSpPr>
            <a:spLocks noGrp="1"/>
          </p:cNvSpPr>
          <p:nvPr>
            <p:ph idx="1"/>
          </p:nvPr>
        </p:nvSpPr>
        <p:spPr/>
        <p:txBody>
          <a:bodyPr/>
          <a:lstStyle/>
          <a:p>
            <a:r>
              <a:rPr lang="fr-FR" dirty="0" smtClean="0"/>
              <a:t>Giá thành cao hơn</a:t>
            </a:r>
          </a:p>
          <a:p>
            <a:r>
              <a:rPr lang="fr-FR" dirty="0" smtClean="0"/>
              <a:t>Thời gian phẫu thuật dài hơn</a:t>
            </a:r>
          </a:p>
          <a:p>
            <a:r>
              <a:rPr lang="fr-FR" dirty="0" smtClean="0"/>
              <a:t>Khó khăn trong một số trường hợp nặng</a:t>
            </a:r>
          </a:p>
          <a:p>
            <a:r>
              <a:rPr lang="fr-FR" dirty="0" smtClean="0"/>
              <a:t>Tiềm tàng nguy cơ biến chứng ở những bác </a:t>
            </a:r>
            <a:r>
              <a:rPr lang="fr-FR" dirty="0" err="1" smtClean="0"/>
              <a:t>sỹ</a:t>
            </a:r>
            <a:r>
              <a:rPr lang="fr-FR" dirty="0" smtClean="0"/>
              <a:t> ít có kinh nghiệm</a:t>
            </a:r>
            <a:endParaRPr lang="en-US" dirty="0"/>
          </a:p>
        </p:txBody>
      </p:sp>
    </p:spTree>
    <p:custDataLst>
      <p:tags r:id="rId1"/>
    </p:custDataLst>
    <p:extLst>
      <p:ext uri="{BB962C8B-B14F-4D97-AF65-F5344CB8AC3E}">
        <p14:creationId xmlns:p14="http://schemas.microsoft.com/office/powerpoint/2010/main" val="3899999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Chống chỉ định</a:t>
            </a:r>
            <a:endParaRPr lang="en-US" dirty="0"/>
          </a:p>
        </p:txBody>
      </p:sp>
      <p:sp>
        <p:nvSpPr>
          <p:cNvPr id="3" name="Content Placeholder 2"/>
          <p:cNvSpPr>
            <a:spLocks noGrp="1"/>
          </p:cNvSpPr>
          <p:nvPr>
            <p:ph idx="1"/>
          </p:nvPr>
        </p:nvSpPr>
        <p:spPr/>
        <p:txBody>
          <a:bodyPr>
            <a:normAutofit/>
          </a:bodyPr>
          <a:lstStyle/>
          <a:p>
            <a:r>
              <a:rPr lang="fr-FR" dirty="0" smtClean="0"/>
              <a:t>Thoát vị hoành </a:t>
            </a:r>
          </a:p>
          <a:p>
            <a:r>
              <a:rPr lang="fr-FR" dirty="0" smtClean="0"/>
              <a:t>Nhồi máu cơ tim mới</a:t>
            </a:r>
          </a:p>
          <a:p>
            <a:r>
              <a:rPr lang="fr-FR" dirty="0" smtClean="0"/>
              <a:t>Rối loạn thông khí tắc nghẽn nặng</a:t>
            </a:r>
          </a:p>
          <a:p>
            <a:r>
              <a:rPr lang="fr-FR" dirty="0" smtClean="0"/>
              <a:t>Tăng áp lực nội sọ</a:t>
            </a:r>
          </a:p>
          <a:p>
            <a:r>
              <a:rPr lang="fr-FR" dirty="0" smtClean="0"/>
              <a:t>Thiếu khối lượng tuần hoàn nặng</a:t>
            </a:r>
          </a:p>
          <a:p>
            <a:r>
              <a:rPr lang="fr-FR" dirty="0" smtClean="0"/>
              <a:t>Bệnh van tim, thông liên thất…</a:t>
            </a:r>
            <a:endParaRPr lang="en-US" dirty="0"/>
          </a:p>
        </p:txBody>
      </p:sp>
    </p:spTree>
    <p:custDataLst>
      <p:tags r:id="rId1"/>
    </p:custDataLst>
    <p:extLst>
      <p:ext uri="{BB962C8B-B14F-4D97-AF65-F5344CB8AC3E}">
        <p14:creationId xmlns:p14="http://schemas.microsoft.com/office/powerpoint/2010/main" val="172962151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6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2899</TotalTime>
  <Words>2960</Words>
  <Application>Microsoft Office PowerPoint</Application>
  <PresentationFormat>On-screen Show (4:3)</PresentationFormat>
  <Paragraphs>390</Paragraphs>
  <Slides>66</Slides>
  <Notes>4</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Solstice</vt:lpstr>
      <vt:lpstr>Vô cảm cho phẫu thuật nội soi</vt:lpstr>
      <vt:lpstr>Các loại vô cảm</vt:lpstr>
      <vt:lpstr>Các loại vô cảm</vt:lpstr>
      <vt:lpstr>Mục tiêu</vt:lpstr>
      <vt:lpstr>Giới thiệu</vt:lpstr>
      <vt:lpstr>Phẫu thuật nội soi cho…</vt:lpstr>
      <vt:lpstr>Lợi ích</vt:lpstr>
      <vt:lpstr>Bất lợi</vt:lpstr>
      <vt:lpstr>Chống chỉ định</vt:lpstr>
      <vt:lpstr>Vấn đề về gây mê</vt:lpstr>
      <vt:lpstr>1. Bơm khí vào khoang bụng</vt:lpstr>
      <vt:lpstr>CO2 là tối ưu</vt:lpstr>
      <vt:lpstr>II. Ảnh hưởng sinh lý: tim mạch</vt:lpstr>
      <vt:lpstr>Tác động lên tim mạch</vt:lpstr>
      <vt:lpstr>Tim mạch…</vt:lpstr>
      <vt:lpstr>Loạn nhịp</vt:lpstr>
      <vt:lpstr>Tim mạch…</vt:lpstr>
      <vt:lpstr>III. Thay đổi hô hấp</vt:lpstr>
      <vt:lpstr>III. Hệ thống dạ dày ruột</vt:lpstr>
      <vt:lpstr>IV. Chức năng thận</vt:lpstr>
      <vt:lpstr>V. Hệ thống thần kinh trung ương</vt:lpstr>
      <vt:lpstr>VI. Hệ thống đông máu</vt:lpstr>
      <vt:lpstr>VII. Thay đổi nhiệt độ</vt:lpstr>
      <vt:lpstr>VIII. Đáp ứng thần kinh nội tiết</vt:lpstr>
      <vt:lpstr>IX. Các vấn đề liên quan đến tư thế</vt:lpstr>
      <vt:lpstr>Tư thế - hô hấp</vt:lpstr>
      <vt:lpstr>Tư thế - Tim mạch</vt:lpstr>
      <vt:lpstr>Tư thế - tim mạch</vt:lpstr>
      <vt:lpstr>Tư thế - thần kinh</vt:lpstr>
      <vt:lpstr>X. Biến chứng liến quan đến phẫu thuật</vt:lpstr>
      <vt:lpstr>1. Biến chứng bơm hơi</vt:lpstr>
      <vt:lpstr>Triệu chứng tràn khí…</vt:lpstr>
      <vt:lpstr>Điều trị tràn khí màng phổi</vt:lpstr>
      <vt:lpstr>2. Tắc mạch khí</vt:lpstr>
      <vt:lpstr>Ảnh hưởng của tắc mạch </vt:lpstr>
      <vt:lpstr>Chẩn đoán tắc mạch khí</vt:lpstr>
      <vt:lpstr>Điều trị tắc mạch khí</vt:lpstr>
      <vt:lpstr>XI. Phiền nạn sau mổ</vt:lpstr>
      <vt:lpstr>Tiếp…</vt:lpstr>
      <vt:lpstr>Phẫu thuật nội soi không cần bơm hơi</vt:lpstr>
      <vt:lpstr>Gây mê</vt:lpstr>
      <vt:lpstr>Kế hoạch gây mê</vt:lpstr>
      <vt:lpstr>Theo dõi</vt:lpstr>
      <vt:lpstr>Kỹ thuật gây mê</vt:lpstr>
      <vt:lpstr>PowerPoint Presentation</vt:lpstr>
      <vt:lpstr>PowerPoint Presentation</vt:lpstr>
      <vt:lpstr>Gây tê vùng</vt:lpstr>
      <vt:lpstr>Gây tê vùng</vt:lpstr>
      <vt:lpstr>XII. COPD và phẫu thuật nội soi bụng</vt:lpstr>
      <vt:lpstr>PowerPoint Presentation</vt:lpstr>
      <vt:lpstr>Bệnh nhân béo phì</vt:lpstr>
      <vt:lpstr>Béo phì…</vt:lpstr>
      <vt:lpstr>Bệnh nhân béo phì</vt:lpstr>
      <vt:lpstr>PowerPoint Presentation</vt:lpstr>
      <vt:lpstr>Giai đoạn sau mổ</vt:lpstr>
      <vt:lpstr>Phẫu thuật nội soi cho người cao tuổi</vt:lpstr>
      <vt:lpstr>PowerPoint Presentation</vt:lpstr>
      <vt:lpstr>PowerPoint Presentation</vt:lpstr>
      <vt:lpstr>Bệnh nhân mang thai</vt:lpstr>
      <vt:lpstr>PowerPoint Presentation</vt:lpstr>
      <vt:lpstr>PowerPoint Presentation</vt:lpstr>
      <vt:lpstr>PowerPoint Presentation</vt:lpstr>
      <vt:lpstr>Phẫu thuật nội soi ở trẻ em</vt:lpstr>
      <vt:lpstr>Trẻ em</vt:lpstr>
      <vt:lpstr>Kết luận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Vô cảm cho phẫu thuật nội soi</dc:title>
  <dc:creator>MyPC</dc:creator>
  <cp:lastModifiedBy>MyPC</cp:lastModifiedBy>
  <cp:revision>49</cp:revision>
  <dcterms:created xsi:type="dcterms:W3CDTF">2015-07-31T15:14:31Z</dcterms:created>
  <dcterms:modified xsi:type="dcterms:W3CDTF">2016-09-08T02:47:32Z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38BA8C56-E08F-4FC5-89F4-6295E05E2DA2</vt:lpwstr>
  </property>
  <property fmtid="{D5CDD505-2E9C-101B-9397-08002B2CF9AE}" pid="3" name="ArticulatePath">
    <vt:lpwstr>Vô cảm cho phẫu thuật nội soi</vt:lpwstr>
  </property>
</Properties>
</file>