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79" autoAdjust="0"/>
  </p:normalViewPr>
  <p:slideViewPr>
    <p:cSldViewPr snapToGrid="0">
      <p:cViewPr>
        <p:scale>
          <a:sx n="60" d="100"/>
          <a:sy n="60" d="100"/>
        </p:scale>
        <p:origin x="908" y="1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80BCBD-B466-4E74-9DD1-6EF4B86054A9}" type="datetimeFigureOut">
              <a:rPr lang="en-US" smtClean="0"/>
              <a:t>8/26/2020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B0F518-905C-416B-8018-1420C112E3FD}" type="slidenum">
              <a:rPr lang="en-US" smtClean="0"/>
              <a:t>‹#›</a:t>
            </a:fld>
            <a:endParaRPr lang="en-US"/>
          </a:p>
        </p:txBody>
      </p:sp>
    </p:spTree>
    <p:extLst>
      <p:ext uri="{BB962C8B-B14F-4D97-AF65-F5344CB8AC3E}">
        <p14:creationId xmlns:p14="http://schemas.microsoft.com/office/powerpoint/2010/main" val="55606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B0F518-905C-416B-8018-1420C112E3FD}" type="slidenum">
              <a:rPr lang="en-US" smtClean="0"/>
              <a:t>7</a:t>
            </a:fld>
            <a:endParaRPr lang="en-US"/>
          </a:p>
        </p:txBody>
      </p:sp>
    </p:spTree>
    <p:extLst>
      <p:ext uri="{BB962C8B-B14F-4D97-AF65-F5344CB8AC3E}">
        <p14:creationId xmlns:p14="http://schemas.microsoft.com/office/powerpoint/2010/main" val="2575034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8/26/2020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27" y="704426"/>
            <a:ext cx="12275127" cy="954107"/>
          </a:xfrm>
          <a:prstGeom prst="rect">
            <a:avLst/>
          </a:prstGeom>
        </p:spPr>
        <p:txBody>
          <a:bodyPr wrap="square">
            <a:spAutoFit/>
          </a:bodyPr>
          <a:lstStyle/>
          <a:p>
            <a:pPr algn="ctr"/>
            <a:r>
              <a:rPr lang="en-US" sz="2800" dirty="0">
                <a:latin typeface=".VnArialH" panose="020B7200000000000000" pitchFamily="34" charset="0"/>
              </a:rPr>
              <a:t>The vacuum chest wall lifter: an innovative, nonsurgical addition to the management of pectus </a:t>
            </a:r>
            <a:r>
              <a:rPr lang="en-US" sz="2800" dirty="0" err="1">
                <a:latin typeface=".VnArialH" panose="020B7200000000000000" pitchFamily="34" charset="0"/>
              </a:rPr>
              <a:t>excavatum</a:t>
            </a:r>
            <a:endParaRPr lang="en-US" sz="2800" dirty="0">
              <a:latin typeface=".VnArialH" panose="020B7200000000000000" pitchFamily="34" charset="0"/>
            </a:endParaRPr>
          </a:p>
        </p:txBody>
      </p:sp>
      <p:sp>
        <p:nvSpPr>
          <p:cNvPr id="5" name="Rectangle 4"/>
          <p:cNvSpPr/>
          <p:nvPr/>
        </p:nvSpPr>
        <p:spPr>
          <a:xfrm>
            <a:off x="3540615" y="1895825"/>
            <a:ext cx="4685898" cy="369332"/>
          </a:xfrm>
          <a:prstGeom prst="rect">
            <a:avLst/>
          </a:prstGeom>
        </p:spPr>
        <p:txBody>
          <a:bodyPr wrap="none">
            <a:spAutoFit/>
          </a:bodyPr>
          <a:lstStyle/>
          <a:p>
            <a:r>
              <a:rPr lang="en-US" dirty="0"/>
              <a:t>Felix </a:t>
            </a:r>
            <a:r>
              <a:rPr lang="en-US" dirty="0" err="1"/>
              <a:t>Schier</a:t>
            </a:r>
            <a:r>
              <a:rPr lang="en-US" dirty="0"/>
              <a:t>*, Michael Bahr, </a:t>
            </a:r>
            <a:r>
              <a:rPr lang="en-US" dirty="0" err="1"/>
              <a:t>Eckard</a:t>
            </a:r>
            <a:r>
              <a:rPr lang="en-US" dirty="0"/>
              <a:t> </a:t>
            </a:r>
            <a:r>
              <a:rPr lang="en-US" dirty="0" err="1"/>
              <a:t>Klobe</a:t>
            </a:r>
            <a:endParaRPr lang="en-US" dirty="0"/>
          </a:p>
        </p:txBody>
      </p:sp>
      <p:sp>
        <p:nvSpPr>
          <p:cNvPr id="6" name="Rectangle 5"/>
          <p:cNvSpPr/>
          <p:nvPr/>
        </p:nvSpPr>
        <p:spPr>
          <a:xfrm>
            <a:off x="3163107" y="2265157"/>
            <a:ext cx="5440913" cy="369332"/>
          </a:xfrm>
          <a:prstGeom prst="rect">
            <a:avLst/>
          </a:prstGeom>
        </p:spPr>
        <p:txBody>
          <a:bodyPr wrap="none">
            <a:spAutoFit/>
          </a:bodyPr>
          <a:lstStyle/>
          <a:p>
            <a:r>
              <a:rPr lang="en-US" dirty="0"/>
              <a:t>Journal of Pediatric Surgery (2005) 40, 496 – 500</a:t>
            </a:r>
          </a:p>
        </p:txBody>
      </p:sp>
    </p:spTree>
    <p:extLst>
      <p:ext uri="{BB962C8B-B14F-4D97-AF65-F5344CB8AC3E}">
        <p14:creationId xmlns:p14="http://schemas.microsoft.com/office/powerpoint/2010/main" val="80782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934" y="851181"/>
            <a:ext cx="11387470" cy="2246769"/>
          </a:xfrm>
          <a:prstGeom prst="rect">
            <a:avLst/>
          </a:prstGeom>
        </p:spPr>
        <p:txBody>
          <a:bodyPr wrap="square">
            <a:spAutoFit/>
          </a:bodyPr>
          <a:lstStyle/>
          <a:p>
            <a:pPr marL="342900" indent="-342900" algn="just">
              <a:buFontTx/>
              <a:buChar char="-"/>
            </a:pPr>
            <a:r>
              <a:rPr lang="en-US" sz="2000" dirty="0" smtClean="0"/>
              <a:t>After </a:t>
            </a:r>
            <a:r>
              <a:rPr lang="en-US" sz="2000" dirty="0"/>
              <a:t>5 months, the sternum had been elevated to the normal level in 12 patients evaluated immediately after application of the suction </a:t>
            </a:r>
            <a:r>
              <a:rPr lang="en-US" sz="2000" dirty="0" smtClean="0"/>
              <a:t>cup.</a:t>
            </a:r>
          </a:p>
          <a:p>
            <a:pPr marL="342900" indent="-342900" algn="just">
              <a:buFontTx/>
              <a:buChar char="-"/>
            </a:pPr>
            <a:r>
              <a:rPr lang="en-US" sz="2000" dirty="0" smtClean="0"/>
              <a:t>Patient </a:t>
            </a:r>
            <a:r>
              <a:rPr lang="en-US" sz="2000" dirty="0"/>
              <a:t>follow-up occurred from 2 to 18 months (median, 10 months) after first using the </a:t>
            </a:r>
            <a:r>
              <a:rPr lang="en-US" sz="2000" dirty="0" smtClean="0"/>
              <a:t>procedure.</a:t>
            </a:r>
          </a:p>
          <a:p>
            <a:pPr marL="342900" indent="-342900" algn="just">
              <a:buFontTx/>
              <a:buChar char="-"/>
            </a:pPr>
            <a:r>
              <a:rPr lang="en-US" sz="2000" dirty="0" smtClean="0"/>
              <a:t>One </a:t>
            </a:r>
            <a:r>
              <a:rPr lang="en-US" sz="2000" dirty="0"/>
              <a:t>patient has finished therapy after 9 months with good </a:t>
            </a:r>
            <a:r>
              <a:rPr lang="en-US" sz="2000" dirty="0" smtClean="0"/>
              <a:t>results.</a:t>
            </a:r>
          </a:p>
          <a:p>
            <a:pPr marL="342900" indent="-342900" algn="just">
              <a:buFontTx/>
              <a:buChar char="-"/>
            </a:pPr>
            <a:r>
              <a:rPr lang="en-US" sz="2000" dirty="0" smtClean="0"/>
              <a:t>At </a:t>
            </a:r>
            <a:r>
              <a:rPr lang="en-US" sz="2000" dirty="0"/>
              <a:t>follow-up, all patients were highly satisfied and continued to use the cup. </a:t>
            </a:r>
            <a:endParaRPr lang="en-US" sz="2000" dirty="0" smtClean="0"/>
          </a:p>
          <a:p>
            <a:pPr marL="342900" indent="-342900" algn="just">
              <a:buFontTx/>
              <a:buChar char="-"/>
            </a:pPr>
            <a:r>
              <a:rPr lang="en-US" sz="2000" dirty="0" smtClean="0"/>
              <a:t>One </a:t>
            </a:r>
            <a:r>
              <a:rPr lang="en-US" sz="2000" dirty="0"/>
              <a:t>child requested surgery after a short trial because of discomfort with the cup.</a:t>
            </a:r>
          </a:p>
        </p:txBody>
      </p:sp>
      <p:pic>
        <p:nvPicPr>
          <p:cNvPr id="3" name="Picture 2"/>
          <p:cNvPicPr>
            <a:picLocks noChangeAspect="1"/>
          </p:cNvPicPr>
          <p:nvPr/>
        </p:nvPicPr>
        <p:blipFill>
          <a:blip r:embed="rId2"/>
          <a:stretch>
            <a:fillRect/>
          </a:stretch>
        </p:blipFill>
        <p:spPr>
          <a:xfrm>
            <a:off x="115887" y="75605"/>
            <a:ext cx="1816765" cy="646232"/>
          </a:xfrm>
          <a:prstGeom prst="rect">
            <a:avLst/>
          </a:prstGeom>
        </p:spPr>
      </p:pic>
    </p:spTree>
    <p:extLst>
      <p:ext uri="{BB962C8B-B14F-4D97-AF65-F5344CB8AC3E}">
        <p14:creationId xmlns:p14="http://schemas.microsoft.com/office/powerpoint/2010/main" val="1511936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175596" cy="461665"/>
          </a:xfrm>
          <a:prstGeom prst="rect">
            <a:avLst/>
          </a:prstGeom>
        </p:spPr>
        <p:txBody>
          <a:bodyPr wrap="none">
            <a:spAutoFit/>
          </a:bodyPr>
          <a:lstStyle/>
          <a:p>
            <a:r>
              <a:rPr lang="en-US" sz="2400" b="1" dirty="0">
                <a:solidFill>
                  <a:srgbClr val="C00000"/>
                </a:solidFill>
              </a:rPr>
              <a:t>3.	Discussion</a:t>
            </a:r>
          </a:p>
        </p:txBody>
      </p:sp>
      <p:sp>
        <p:nvSpPr>
          <p:cNvPr id="3" name="Rectangle 2"/>
          <p:cNvSpPr/>
          <p:nvPr/>
        </p:nvSpPr>
        <p:spPr>
          <a:xfrm>
            <a:off x="372140" y="808098"/>
            <a:ext cx="11089759" cy="3170099"/>
          </a:xfrm>
          <a:prstGeom prst="rect">
            <a:avLst/>
          </a:prstGeom>
        </p:spPr>
        <p:txBody>
          <a:bodyPr wrap="square">
            <a:spAutoFit/>
          </a:bodyPr>
          <a:lstStyle/>
          <a:p>
            <a:pPr marL="285750" indent="-285750" algn="just">
              <a:buFontTx/>
              <a:buChar char="-"/>
            </a:pPr>
            <a:r>
              <a:rPr lang="en-US" sz="2000" dirty="0" smtClean="0"/>
              <a:t>A </a:t>
            </a:r>
            <a:r>
              <a:rPr lang="en-US" sz="2000" dirty="0"/>
              <a:t>vacuum was used as early as 1910 by Lange [1] in Munich for lifting the depressed </a:t>
            </a:r>
            <a:r>
              <a:rPr lang="en-US" sz="2000" dirty="0" smtClean="0"/>
              <a:t>sternum.</a:t>
            </a:r>
          </a:p>
          <a:p>
            <a:pPr marL="285750" indent="-285750" algn="just">
              <a:buFontTx/>
              <a:buChar char="-"/>
            </a:pPr>
            <a:r>
              <a:rPr lang="en-US" sz="2000" dirty="0" smtClean="0"/>
              <a:t>The </a:t>
            </a:r>
            <a:r>
              <a:rPr lang="en-US" sz="2000" dirty="0"/>
              <a:t>suction cup used in our study was developed and tested by an engineer who had pectus </a:t>
            </a:r>
            <a:r>
              <a:rPr lang="en-US" sz="2000" dirty="0" err="1"/>
              <a:t>excavatum</a:t>
            </a:r>
            <a:r>
              <a:rPr lang="en-US" sz="2000" dirty="0"/>
              <a:t> (EK, third author); he developed this device as an attempt to avoid </a:t>
            </a:r>
            <a:r>
              <a:rPr lang="en-US" sz="2000" dirty="0" smtClean="0"/>
              <a:t>surgery.</a:t>
            </a:r>
          </a:p>
          <a:p>
            <a:pPr marL="285750" indent="-285750" algn="just">
              <a:buFontTx/>
              <a:buChar char="-"/>
            </a:pPr>
            <a:r>
              <a:rPr lang="en-US" sz="2000" dirty="0" smtClean="0"/>
              <a:t>The </a:t>
            </a:r>
            <a:r>
              <a:rPr lang="en-US" sz="2000" dirty="0"/>
              <a:t>only true long-term result obtained so far has been by the engineer himself, who no longer exhibits pectus </a:t>
            </a:r>
            <a:r>
              <a:rPr lang="en-US" sz="2000" dirty="0" err="1"/>
              <a:t>excavatum</a:t>
            </a:r>
            <a:r>
              <a:rPr lang="en-US" sz="2000" dirty="0"/>
              <a:t>. It appears, however, that he has several </a:t>
            </a:r>
            <a:r>
              <a:rPr lang="en-US" sz="2000" dirty="0" err="1" smtClean="0"/>
              <a:t>costosternal</a:t>
            </a:r>
            <a:r>
              <a:rPr lang="en-US" sz="2000" dirty="0" smtClean="0"/>
              <a:t> </a:t>
            </a:r>
            <a:r>
              <a:rPr lang="en-US" sz="2000" dirty="0" err="1" smtClean="0"/>
              <a:t>pseudarthroses</a:t>
            </a:r>
            <a:r>
              <a:rPr lang="en-US" sz="2000" dirty="0"/>
              <a:t>, possibly because he caused minor fractures while experimenting with a wide range of negative pressures and different suction cup models.</a:t>
            </a:r>
            <a:endParaRPr lang="en-US" sz="2000" dirty="0" smtClean="0"/>
          </a:p>
        </p:txBody>
      </p:sp>
    </p:spTree>
    <p:extLst>
      <p:ext uri="{BB962C8B-B14F-4D97-AF65-F5344CB8AC3E}">
        <p14:creationId xmlns:p14="http://schemas.microsoft.com/office/powerpoint/2010/main" val="3789969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9851" y="646232"/>
            <a:ext cx="10940902" cy="5016758"/>
          </a:xfrm>
          <a:prstGeom prst="rect">
            <a:avLst/>
          </a:prstGeom>
        </p:spPr>
        <p:txBody>
          <a:bodyPr wrap="square">
            <a:spAutoFit/>
          </a:bodyPr>
          <a:lstStyle/>
          <a:p>
            <a:pPr algn="just"/>
            <a:r>
              <a:rPr lang="en-US" sz="2000" dirty="0" smtClean="0"/>
              <a:t>-   The </a:t>
            </a:r>
            <a:r>
              <a:rPr lang="en-US" sz="2000" dirty="0"/>
              <a:t>suction cup is now used by an increasing number of patients, mostly suffering from pectus </a:t>
            </a:r>
            <a:r>
              <a:rPr lang="en-US" sz="2000" dirty="0" err="1"/>
              <a:t>excavatum</a:t>
            </a:r>
            <a:r>
              <a:rPr lang="en-US" sz="2000" dirty="0"/>
              <a:t> not serious enough to warrant surgery, yet sufficiently marked to induce psychological complications. Other patients had previously consented to surgery, but preferred to try a nonsurgical method first.</a:t>
            </a:r>
          </a:p>
          <a:p>
            <a:pPr algn="just"/>
            <a:r>
              <a:rPr lang="en-US" sz="2000" dirty="0"/>
              <a:t> </a:t>
            </a:r>
          </a:p>
          <a:p>
            <a:pPr algn="just"/>
            <a:r>
              <a:rPr lang="en-US" sz="2000" dirty="0" smtClean="0"/>
              <a:t>-  All </a:t>
            </a:r>
            <a:r>
              <a:rPr lang="en-US" sz="2000" dirty="0"/>
              <a:t>patients except 1 were satisfied with the suction cup procedure, although objective improvement, as shown by photographs and plaster casts, was minimal in most </a:t>
            </a:r>
            <a:r>
              <a:rPr lang="en-US" sz="2000" dirty="0" smtClean="0"/>
              <a:t>cases.</a:t>
            </a:r>
          </a:p>
          <a:p>
            <a:pPr marL="285750" indent="-285750" algn="just">
              <a:buFontTx/>
              <a:buChar char="-"/>
            </a:pPr>
            <a:r>
              <a:rPr lang="en-US" sz="2000" dirty="0" smtClean="0"/>
              <a:t>The </a:t>
            </a:r>
            <a:r>
              <a:rPr lang="en-US" sz="2000" dirty="0"/>
              <a:t>maximal lift achieved was 1 cm per month. All patients improved body posture while using the suction cup. This seems to be the main affect of the suction cup. It is possible that the patients’ perceptions and awareness of body shape were altered by the procedure, which also involved regular office visits, discussions, and regular </a:t>
            </a:r>
            <a:r>
              <a:rPr lang="en-US" sz="2000" dirty="0" smtClean="0"/>
              <a:t>photographs.</a:t>
            </a:r>
          </a:p>
          <a:p>
            <a:pPr marL="285750" indent="-285750" algn="just">
              <a:buFontTx/>
              <a:buChar char="-"/>
            </a:pPr>
            <a:r>
              <a:rPr lang="en-US" sz="2000" dirty="0" smtClean="0"/>
              <a:t>In </a:t>
            </a:r>
            <a:r>
              <a:rPr lang="en-US" sz="2000" dirty="0"/>
              <a:t>addition, the device is experimental and is not reimbursed by health insurers, possibly providing the patients a feel of being </a:t>
            </a:r>
            <a:r>
              <a:rPr lang="en-US" sz="2000" dirty="0" err="1"/>
              <a:t>bpioneersQ</a:t>
            </a:r>
            <a:r>
              <a:rPr lang="en-US" sz="2000" dirty="0"/>
              <a:t> in its use. At present, the long-term effects of this procedure are unclear.</a:t>
            </a:r>
          </a:p>
        </p:txBody>
      </p:sp>
      <p:pic>
        <p:nvPicPr>
          <p:cNvPr id="3" name="Picture 2"/>
          <p:cNvPicPr>
            <a:picLocks noChangeAspect="1"/>
          </p:cNvPicPr>
          <p:nvPr/>
        </p:nvPicPr>
        <p:blipFill>
          <a:blip r:embed="rId2"/>
          <a:stretch>
            <a:fillRect/>
          </a:stretch>
        </p:blipFill>
        <p:spPr>
          <a:xfrm>
            <a:off x="0" y="0"/>
            <a:ext cx="2341067" cy="646232"/>
          </a:xfrm>
          <a:prstGeom prst="rect">
            <a:avLst/>
          </a:prstGeom>
        </p:spPr>
      </p:pic>
    </p:spTree>
    <p:extLst>
      <p:ext uri="{BB962C8B-B14F-4D97-AF65-F5344CB8AC3E}">
        <p14:creationId xmlns:p14="http://schemas.microsoft.com/office/powerpoint/2010/main" val="3968627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8586" y="625963"/>
            <a:ext cx="10494335" cy="2246769"/>
          </a:xfrm>
          <a:prstGeom prst="rect">
            <a:avLst/>
          </a:prstGeom>
        </p:spPr>
        <p:txBody>
          <a:bodyPr wrap="square">
            <a:spAutoFit/>
          </a:bodyPr>
          <a:lstStyle/>
          <a:p>
            <a:pPr algn="just"/>
            <a:r>
              <a:rPr lang="en-US" sz="2000" dirty="0" smtClean="0"/>
              <a:t>- Children </a:t>
            </a:r>
            <a:r>
              <a:rPr lang="en-US" sz="2000" dirty="0"/>
              <a:t>up to the age of 10 years find the application of the suction cup more difficult than older children or adolescents. Even the moderate vacuum used in the cup is able to exert strong forces. We would hesitate to apply these forces in the soft chest of young children not knowing exactly how the big vessels’ configuration is influenced by vacuum. The force is, as demonstrated in the CT, strong enough to deform the far more rigid chest within minutes. The patients we found most interested in the suction cup were adolescents. </a:t>
            </a:r>
          </a:p>
        </p:txBody>
      </p:sp>
      <p:pic>
        <p:nvPicPr>
          <p:cNvPr id="3" name="Picture 2"/>
          <p:cNvPicPr>
            <a:picLocks noChangeAspect="1"/>
          </p:cNvPicPr>
          <p:nvPr/>
        </p:nvPicPr>
        <p:blipFill>
          <a:blip r:embed="rId2"/>
          <a:stretch>
            <a:fillRect/>
          </a:stretch>
        </p:blipFill>
        <p:spPr>
          <a:xfrm>
            <a:off x="-82469" y="0"/>
            <a:ext cx="2341067" cy="646232"/>
          </a:xfrm>
          <a:prstGeom prst="rect">
            <a:avLst/>
          </a:prstGeom>
        </p:spPr>
      </p:pic>
    </p:spTree>
    <p:extLst>
      <p:ext uri="{BB962C8B-B14F-4D97-AF65-F5344CB8AC3E}">
        <p14:creationId xmlns:p14="http://schemas.microsoft.com/office/powerpoint/2010/main" val="170374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626" y="646232"/>
            <a:ext cx="10717619" cy="5632311"/>
          </a:xfrm>
          <a:prstGeom prst="rect">
            <a:avLst/>
          </a:prstGeom>
        </p:spPr>
        <p:txBody>
          <a:bodyPr wrap="square">
            <a:spAutoFit/>
          </a:bodyPr>
          <a:lstStyle/>
          <a:p>
            <a:pPr algn="just"/>
            <a:r>
              <a:rPr lang="en-US" sz="2000" dirty="0"/>
              <a:t>We propose that the suction cup offers 4 different </a:t>
            </a:r>
            <a:r>
              <a:rPr lang="en-US" sz="2000" dirty="0" smtClean="0"/>
              <a:t>applications:</a:t>
            </a:r>
          </a:p>
          <a:p>
            <a:pPr algn="just"/>
            <a:r>
              <a:rPr lang="en-US" sz="2000" dirty="0" smtClean="0"/>
              <a:t>+ It </a:t>
            </a:r>
            <a:r>
              <a:rPr lang="en-US" sz="2000" dirty="0"/>
              <a:t>may allow some patients with pectus </a:t>
            </a:r>
            <a:r>
              <a:rPr lang="en-US" sz="2000" dirty="0" err="1"/>
              <a:t>excavatum</a:t>
            </a:r>
            <a:r>
              <a:rPr lang="en-US" sz="2000" dirty="0"/>
              <a:t> to avoid surgery altogether, although the follow- up of the patients in the current study was too short to determine this with any certainty. The total duration  of suction cup treatment needed to induce a permanent change may be similar to the orthodontic correction of teeth; that is, it may require an initial 2 years followed by an extended maintenance period of several years, which may include a risk of reverting to the initial shape. Therefore, at present, it is unknown how long the device has be used by an individual patient to achieve optimal </a:t>
            </a:r>
            <a:r>
              <a:rPr lang="en-US" sz="2000" dirty="0" smtClean="0"/>
              <a:t>results.</a:t>
            </a:r>
          </a:p>
          <a:p>
            <a:pPr algn="just"/>
            <a:r>
              <a:rPr lang="en-US" sz="2000" dirty="0" smtClean="0"/>
              <a:t>+ Second</a:t>
            </a:r>
            <a:r>
              <a:rPr lang="en-US" sz="2000" dirty="0"/>
              <a:t>, the suction procedure may be useful in preparation for surgery. Some surgeons request patients to undergo a scheme of </a:t>
            </a:r>
            <a:r>
              <a:rPr lang="en-US" sz="2000" dirty="0" smtClean="0"/>
              <a:t>respiratory and </a:t>
            </a:r>
            <a:r>
              <a:rPr lang="en-US" sz="2000" dirty="0"/>
              <a:t>physical therapy for several months before surgery, with the idea of loosening connective tissue and thus facilitating subsequent repair via open or less invasive </a:t>
            </a:r>
            <a:r>
              <a:rPr lang="en-US" sz="2000" dirty="0" smtClean="0"/>
              <a:t>techniques.</a:t>
            </a:r>
          </a:p>
          <a:p>
            <a:pPr algn="just"/>
            <a:r>
              <a:rPr lang="en-US" sz="2000" dirty="0" smtClean="0"/>
              <a:t>+ Third</a:t>
            </a:r>
            <a:r>
              <a:rPr lang="en-US" sz="2000" dirty="0"/>
              <a:t>, the suction cup may be helpful if a bar has to be removed earlier than scheduled, such as in an infection or because of pain. The suction cup may then help stabilize, maintain, or even improve the surgical </a:t>
            </a:r>
            <a:r>
              <a:rPr lang="en-US" sz="2000" dirty="0" smtClean="0"/>
              <a:t>result.</a:t>
            </a:r>
          </a:p>
          <a:p>
            <a:pPr algn="just"/>
            <a:r>
              <a:rPr lang="en-US" sz="2000" dirty="0" smtClean="0"/>
              <a:t>+ Finally</a:t>
            </a:r>
            <a:r>
              <a:rPr lang="en-US" sz="2000" dirty="0"/>
              <a:t>, we have used the suction cup intraoperatively to lift the sternum up from the heart during the </a:t>
            </a:r>
            <a:r>
              <a:rPr lang="en-US" sz="2000" dirty="0" err="1"/>
              <a:t>Nuss</a:t>
            </a:r>
            <a:r>
              <a:rPr lang="en-US" sz="2000" dirty="0"/>
              <a:t> procedure.</a:t>
            </a:r>
          </a:p>
        </p:txBody>
      </p:sp>
      <p:pic>
        <p:nvPicPr>
          <p:cNvPr id="3" name="Picture 2"/>
          <p:cNvPicPr>
            <a:picLocks noChangeAspect="1"/>
          </p:cNvPicPr>
          <p:nvPr/>
        </p:nvPicPr>
        <p:blipFill>
          <a:blip r:embed="rId2"/>
          <a:stretch>
            <a:fillRect/>
          </a:stretch>
        </p:blipFill>
        <p:spPr>
          <a:xfrm>
            <a:off x="0" y="0"/>
            <a:ext cx="2341067" cy="646232"/>
          </a:xfrm>
          <a:prstGeom prst="rect">
            <a:avLst/>
          </a:prstGeom>
        </p:spPr>
      </p:pic>
    </p:spTree>
    <p:extLst>
      <p:ext uri="{BB962C8B-B14F-4D97-AF65-F5344CB8AC3E}">
        <p14:creationId xmlns:p14="http://schemas.microsoft.com/office/powerpoint/2010/main" val="3116964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1749" y="987746"/>
            <a:ext cx="10515600" cy="1938992"/>
          </a:xfrm>
          <a:prstGeom prst="rect">
            <a:avLst/>
          </a:prstGeom>
        </p:spPr>
        <p:txBody>
          <a:bodyPr wrap="square">
            <a:spAutoFit/>
          </a:bodyPr>
          <a:lstStyle/>
          <a:p>
            <a:pPr algn="just"/>
            <a:r>
              <a:rPr lang="en-US" sz="2000" dirty="0" smtClean="0"/>
              <a:t>-   Overall </a:t>
            </a:r>
            <a:r>
              <a:rPr lang="en-US" sz="2000" dirty="0"/>
              <a:t>acceptance by the patients and their parents was excellent.</a:t>
            </a:r>
          </a:p>
          <a:p>
            <a:pPr marL="285750" indent="-285750" algn="just">
              <a:buFontTx/>
              <a:buChar char="-"/>
            </a:pPr>
            <a:r>
              <a:rPr lang="en-US" sz="2000" dirty="0" smtClean="0"/>
              <a:t>In </a:t>
            </a:r>
            <a:r>
              <a:rPr lang="en-US" sz="2000" dirty="0"/>
              <a:t>patients with pectus </a:t>
            </a:r>
            <a:r>
              <a:rPr lang="en-US" sz="2000" dirty="0" err="1"/>
              <a:t>excavatum</a:t>
            </a:r>
            <a:r>
              <a:rPr lang="en-US" sz="2000" dirty="0"/>
              <a:t>, application of a vacuum effectively pulls the depressed anterior chest wall forward. The initial results proved dramatic, although the time required for long-term correction is </a:t>
            </a:r>
            <a:r>
              <a:rPr lang="en-US" sz="2000" dirty="0" smtClean="0"/>
              <a:t>unknown.</a:t>
            </a:r>
          </a:p>
          <a:p>
            <a:pPr marL="285750" indent="-285750" algn="just">
              <a:buFontTx/>
              <a:buChar char="-"/>
            </a:pPr>
            <a:r>
              <a:rPr lang="en-US" sz="2000" dirty="0" smtClean="0"/>
              <a:t>This method </a:t>
            </a:r>
            <a:r>
              <a:rPr lang="en-US" sz="2000" dirty="0"/>
              <a:t>holds promise as a valuable adjunct therapy in the correction of pectus </a:t>
            </a:r>
            <a:r>
              <a:rPr lang="en-US" sz="2000" dirty="0" err="1"/>
              <a:t>excavatum</a:t>
            </a:r>
            <a:r>
              <a:rPr lang="en-US" sz="2000" dirty="0"/>
              <a:t>.</a:t>
            </a:r>
          </a:p>
        </p:txBody>
      </p:sp>
      <p:pic>
        <p:nvPicPr>
          <p:cNvPr id="3" name="Picture 2"/>
          <p:cNvPicPr>
            <a:picLocks noChangeAspect="1"/>
          </p:cNvPicPr>
          <p:nvPr/>
        </p:nvPicPr>
        <p:blipFill>
          <a:blip r:embed="rId2"/>
          <a:stretch>
            <a:fillRect/>
          </a:stretch>
        </p:blipFill>
        <p:spPr>
          <a:xfrm>
            <a:off x="0" y="0"/>
            <a:ext cx="2341067" cy="646232"/>
          </a:xfrm>
          <a:prstGeom prst="rect">
            <a:avLst/>
          </a:prstGeom>
        </p:spPr>
      </p:pic>
    </p:spTree>
    <p:extLst>
      <p:ext uri="{BB962C8B-B14F-4D97-AF65-F5344CB8AC3E}">
        <p14:creationId xmlns:p14="http://schemas.microsoft.com/office/powerpoint/2010/main" val="2573064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4795" y="205570"/>
            <a:ext cx="2295821" cy="523220"/>
          </a:xfrm>
          <a:prstGeom prst="rect">
            <a:avLst/>
          </a:prstGeom>
        </p:spPr>
        <p:txBody>
          <a:bodyPr wrap="none">
            <a:spAutoFit/>
          </a:bodyPr>
          <a:lstStyle/>
          <a:p>
            <a:r>
              <a:rPr lang="en-US" sz="2800" b="1" dirty="0">
                <a:solidFill>
                  <a:srgbClr val="C00000"/>
                </a:solidFill>
              </a:rPr>
              <a:t>Introduction</a:t>
            </a:r>
          </a:p>
        </p:txBody>
      </p:sp>
      <p:sp>
        <p:nvSpPr>
          <p:cNvPr id="5" name="Rectangle 4"/>
          <p:cNvSpPr/>
          <p:nvPr/>
        </p:nvSpPr>
        <p:spPr>
          <a:xfrm>
            <a:off x="244795" y="838614"/>
            <a:ext cx="11383786" cy="5601533"/>
          </a:xfrm>
          <a:prstGeom prst="rect">
            <a:avLst/>
          </a:prstGeom>
        </p:spPr>
        <p:txBody>
          <a:bodyPr wrap="square">
            <a:spAutoFit/>
          </a:bodyPr>
          <a:lstStyle/>
          <a:p>
            <a:pPr marL="342900" indent="-342900" algn="just">
              <a:buFontTx/>
              <a:buChar char="-"/>
            </a:pPr>
            <a:r>
              <a:rPr lang="en-US" sz="2000" dirty="0" smtClean="0"/>
              <a:t>In </a:t>
            </a:r>
            <a:r>
              <a:rPr lang="en-US" sz="2000" dirty="0"/>
              <a:t>many cases of pectus </a:t>
            </a:r>
            <a:r>
              <a:rPr lang="en-US" sz="2000" dirty="0" err="1"/>
              <a:t>excavatum</a:t>
            </a:r>
            <a:r>
              <a:rPr lang="en-US" sz="2000" dirty="0"/>
              <a:t>, the degree of pectus deformity does not immediately warrant surgery, yet patients require some type of nonsurgical treatment</a:t>
            </a:r>
            <a:r>
              <a:rPr lang="en-US" sz="2000" dirty="0" smtClean="0"/>
              <a:t>.</a:t>
            </a:r>
          </a:p>
          <a:p>
            <a:pPr marL="342900" indent="-342900" algn="just">
              <a:buFontTx/>
              <a:buChar char="-"/>
            </a:pPr>
            <a:r>
              <a:rPr lang="en-US" sz="2000" dirty="0" smtClean="0"/>
              <a:t>Other </a:t>
            </a:r>
            <a:r>
              <a:rPr lang="en-US" sz="2000" dirty="0"/>
              <a:t>patients are reluctant to undergo surgery because of the pain associated with postoperative recovery and the risk of imperfect results. The success of the </a:t>
            </a:r>
            <a:r>
              <a:rPr lang="en-US" sz="2000" dirty="0" err="1"/>
              <a:t>Nuss</a:t>
            </a:r>
            <a:r>
              <a:rPr lang="en-US" sz="2000" dirty="0"/>
              <a:t> procedure demonstrates that many patients would welcome a less invasive </a:t>
            </a:r>
            <a:r>
              <a:rPr lang="en-US" sz="2000" dirty="0" smtClean="0"/>
              <a:t>technique.</a:t>
            </a:r>
          </a:p>
          <a:p>
            <a:pPr marL="342900" indent="-342900" algn="just">
              <a:buFontTx/>
              <a:buChar char="-"/>
            </a:pPr>
            <a:r>
              <a:rPr lang="en-US" sz="2000" dirty="0" smtClean="0"/>
              <a:t>The </a:t>
            </a:r>
            <a:r>
              <a:rPr lang="en-US" sz="2000" dirty="0"/>
              <a:t>procedure of applying a vacuum to correct the malformed chest wall was first used more than 100 years ago [1,2]. Although there has been little progress in the therapeutic use of vacuum procedures since, the materials have improved. </a:t>
            </a:r>
            <a:endParaRPr lang="en-US" sz="2000" dirty="0" smtClean="0"/>
          </a:p>
          <a:p>
            <a:pPr marL="342900" indent="-342900" algn="just">
              <a:buFontTx/>
              <a:buChar char="-"/>
            </a:pPr>
            <a:r>
              <a:rPr lang="en-US" sz="2000" dirty="0" smtClean="0"/>
              <a:t>Vacuum </a:t>
            </a:r>
            <a:r>
              <a:rPr lang="en-US" sz="2000" dirty="0"/>
              <a:t>devices can exert strong forces, as demonstrated by their many industrial </a:t>
            </a:r>
            <a:r>
              <a:rPr lang="en-US" sz="2000" dirty="0" smtClean="0"/>
              <a:t>applications.</a:t>
            </a:r>
          </a:p>
          <a:p>
            <a:pPr marL="342900" indent="-342900" algn="just">
              <a:buFontTx/>
              <a:buChar char="-"/>
            </a:pPr>
            <a:r>
              <a:rPr lang="en-US" sz="2000" dirty="0" smtClean="0"/>
              <a:t>A </a:t>
            </a:r>
            <a:r>
              <a:rPr lang="en-US" sz="2000" dirty="0"/>
              <a:t>vacuum cup may also be useful in the </a:t>
            </a:r>
            <a:r>
              <a:rPr lang="en-US" sz="2000" dirty="0" err="1"/>
              <a:t>Nuss</a:t>
            </a:r>
            <a:r>
              <a:rPr lang="en-US" sz="2000" dirty="0"/>
              <a:t> procedure, where the riskiest step of the procedure is the advancement of the introducer between the heart and sternum. With use of a vacuum cup, the sternum can be pulled forward within minutes, reducing the risk of injury to the </a:t>
            </a:r>
            <a:r>
              <a:rPr lang="en-US" sz="2000" dirty="0" smtClean="0"/>
              <a:t>heart.</a:t>
            </a:r>
          </a:p>
          <a:p>
            <a:pPr marL="342900" indent="-342900" algn="just">
              <a:buFontTx/>
              <a:buChar char="-"/>
            </a:pPr>
            <a:r>
              <a:rPr lang="en-US" sz="2000" dirty="0" smtClean="0"/>
              <a:t>In </a:t>
            </a:r>
            <a:r>
              <a:rPr lang="en-US" sz="2000" dirty="0"/>
              <a:t>addition, using the suction cup for a few months preoperatively might improve the results of eventual </a:t>
            </a:r>
            <a:r>
              <a:rPr lang="en-US" sz="2000" dirty="0" smtClean="0"/>
              <a:t>surgery. In </a:t>
            </a:r>
            <a:r>
              <a:rPr lang="en-US" sz="2000" dirty="0"/>
              <a:t>this paper, we report our results using such a device in patients with pectus </a:t>
            </a:r>
            <a:r>
              <a:rPr lang="en-US" sz="2000" dirty="0" err="1"/>
              <a:t>excavatum</a:t>
            </a:r>
            <a:r>
              <a:rPr lang="en-US" sz="2000" dirty="0"/>
              <a:t>.</a:t>
            </a:r>
          </a:p>
          <a:p>
            <a:endParaRPr lang="en-US" dirty="0"/>
          </a:p>
        </p:txBody>
      </p:sp>
    </p:spTree>
    <p:extLst>
      <p:ext uri="{BB962C8B-B14F-4D97-AF65-F5344CB8AC3E}">
        <p14:creationId xmlns:p14="http://schemas.microsoft.com/office/powerpoint/2010/main" val="423752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66483" y="680484"/>
            <a:ext cx="5550196" cy="3821432"/>
          </a:xfrm>
          <a:prstGeom prst="rect">
            <a:avLst/>
          </a:prstGeom>
        </p:spPr>
      </p:pic>
      <p:sp>
        <p:nvSpPr>
          <p:cNvPr id="3" name="Rectangle 2"/>
          <p:cNvSpPr/>
          <p:nvPr/>
        </p:nvSpPr>
        <p:spPr>
          <a:xfrm>
            <a:off x="3117304" y="4754157"/>
            <a:ext cx="5248553" cy="369332"/>
          </a:xfrm>
          <a:prstGeom prst="rect">
            <a:avLst/>
          </a:prstGeom>
        </p:spPr>
        <p:txBody>
          <a:bodyPr wrap="none">
            <a:spAutoFit/>
          </a:bodyPr>
          <a:lstStyle/>
          <a:p>
            <a:r>
              <a:rPr lang="en-US" dirty="0"/>
              <a:t>Fig. 1	Two different sizes of the suction cup.</a:t>
            </a:r>
          </a:p>
        </p:txBody>
      </p:sp>
    </p:spTree>
    <p:extLst>
      <p:ext uri="{BB962C8B-B14F-4D97-AF65-F5344CB8AC3E}">
        <p14:creationId xmlns:p14="http://schemas.microsoft.com/office/powerpoint/2010/main" val="1279832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7729"/>
            <a:ext cx="4634602" cy="523220"/>
          </a:xfrm>
          <a:prstGeom prst="rect">
            <a:avLst/>
          </a:prstGeom>
        </p:spPr>
        <p:txBody>
          <a:bodyPr wrap="none">
            <a:spAutoFit/>
          </a:bodyPr>
          <a:lstStyle/>
          <a:p>
            <a:r>
              <a:rPr lang="en-US" sz="2800" b="1" dirty="0">
                <a:solidFill>
                  <a:srgbClr val="C00000"/>
                </a:solidFill>
              </a:rPr>
              <a:t>1.	Materials and methods</a:t>
            </a:r>
          </a:p>
        </p:txBody>
      </p:sp>
      <p:sp>
        <p:nvSpPr>
          <p:cNvPr id="3" name="Rectangle 2"/>
          <p:cNvSpPr/>
          <p:nvPr/>
        </p:nvSpPr>
        <p:spPr>
          <a:xfrm>
            <a:off x="652129" y="748347"/>
            <a:ext cx="10668000" cy="1015663"/>
          </a:xfrm>
          <a:prstGeom prst="rect">
            <a:avLst/>
          </a:prstGeom>
        </p:spPr>
        <p:txBody>
          <a:bodyPr wrap="square">
            <a:spAutoFit/>
          </a:bodyPr>
          <a:lstStyle/>
          <a:p>
            <a:pPr algn="just"/>
            <a:r>
              <a:rPr lang="en-US" sz="2000" dirty="0"/>
              <a:t>Vacuum was created by a suction cup activated by the patient with a hand pump up to 15% below atmospheric pressure (Figs. 1-3). Progress was documented by photo- </a:t>
            </a:r>
            <a:r>
              <a:rPr lang="en-US" sz="2000" dirty="0" err="1"/>
              <a:t>graphy</a:t>
            </a:r>
            <a:r>
              <a:rPr lang="en-US" sz="2000" dirty="0"/>
              <a:t>, radiography, and plaster casts of the defect.</a:t>
            </a:r>
          </a:p>
        </p:txBody>
      </p:sp>
      <p:pic>
        <p:nvPicPr>
          <p:cNvPr id="4" name="Picture 3"/>
          <p:cNvPicPr>
            <a:picLocks noChangeAspect="1"/>
          </p:cNvPicPr>
          <p:nvPr/>
        </p:nvPicPr>
        <p:blipFill>
          <a:blip r:embed="rId2"/>
          <a:stretch>
            <a:fillRect/>
          </a:stretch>
        </p:blipFill>
        <p:spPr>
          <a:xfrm>
            <a:off x="652129" y="2246828"/>
            <a:ext cx="4848447" cy="3500292"/>
          </a:xfrm>
          <a:prstGeom prst="rect">
            <a:avLst/>
          </a:prstGeom>
        </p:spPr>
      </p:pic>
      <p:sp>
        <p:nvSpPr>
          <p:cNvPr id="5" name="Rectangle 4"/>
          <p:cNvSpPr/>
          <p:nvPr/>
        </p:nvSpPr>
        <p:spPr>
          <a:xfrm>
            <a:off x="520205" y="6072594"/>
            <a:ext cx="5545108" cy="400110"/>
          </a:xfrm>
          <a:prstGeom prst="rect">
            <a:avLst/>
          </a:prstGeom>
        </p:spPr>
        <p:txBody>
          <a:bodyPr wrap="none">
            <a:spAutoFit/>
          </a:bodyPr>
          <a:lstStyle/>
          <a:p>
            <a:r>
              <a:rPr lang="en-US" sz="2000" dirty="0"/>
              <a:t>Fig. 2	Adult patient using the hand pump.</a:t>
            </a:r>
          </a:p>
        </p:txBody>
      </p:sp>
      <p:pic>
        <p:nvPicPr>
          <p:cNvPr id="6" name="Picture 5"/>
          <p:cNvPicPr>
            <a:picLocks noChangeAspect="1"/>
          </p:cNvPicPr>
          <p:nvPr/>
        </p:nvPicPr>
        <p:blipFill>
          <a:blip r:embed="rId3"/>
          <a:stretch>
            <a:fillRect/>
          </a:stretch>
        </p:blipFill>
        <p:spPr>
          <a:xfrm>
            <a:off x="6624084" y="2246828"/>
            <a:ext cx="4837813" cy="3500291"/>
          </a:xfrm>
          <a:prstGeom prst="rect">
            <a:avLst/>
          </a:prstGeom>
        </p:spPr>
      </p:pic>
      <p:sp>
        <p:nvSpPr>
          <p:cNvPr id="7" name="Rectangle 6"/>
          <p:cNvSpPr/>
          <p:nvPr/>
        </p:nvSpPr>
        <p:spPr>
          <a:xfrm>
            <a:off x="6624084" y="6066946"/>
            <a:ext cx="5052986" cy="400110"/>
          </a:xfrm>
          <a:prstGeom prst="rect">
            <a:avLst/>
          </a:prstGeom>
        </p:spPr>
        <p:txBody>
          <a:bodyPr wrap="none">
            <a:spAutoFit/>
          </a:bodyPr>
          <a:lstStyle/>
          <a:p>
            <a:r>
              <a:rPr lang="en-US" sz="2000" dirty="0"/>
              <a:t>Fig. 3	After 2 hours of suction cup use.</a:t>
            </a:r>
          </a:p>
        </p:txBody>
      </p:sp>
    </p:spTree>
    <p:extLst>
      <p:ext uri="{BB962C8B-B14F-4D97-AF65-F5344CB8AC3E}">
        <p14:creationId xmlns:p14="http://schemas.microsoft.com/office/powerpoint/2010/main" val="273558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181" y="584261"/>
            <a:ext cx="11610754" cy="1631216"/>
          </a:xfrm>
          <a:prstGeom prst="rect">
            <a:avLst/>
          </a:prstGeom>
        </p:spPr>
        <p:txBody>
          <a:bodyPr wrap="square">
            <a:spAutoFit/>
          </a:bodyPr>
          <a:lstStyle/>
          <a:p>
            <a:pPr algn="just"/>
            <a:r>
              <a:rPr lang="en-US" sz="2000" dirty="0"/>
              <a:t>The suction cup’s effect on the anatomy of chest wall, heart, great vessels, and diaphragm was studied before routine use in 2 patients (14- and 15-year-old boys) under- going computed tomographic (CT) scans. Surprisingly, the sternum lifted markedly within 2 minutes despite the </a:t>
            </a:r>
            <a:r>
              <a:rPr lang="en-US" sz="2000" dirty="0" err="1"/>
              <a:t>rela</a:t>
            </a:r>
            <a:r>
              <a:rPr lang="en-US" sz="2000" dirty="0"/>
              <a:t>- </a:t>
            </a:r>
            <a:r>
              <a:rPr lang="en-US" sz="2000" dirty="0" err="1"/>
              <a:t>tively</a:t>
            </a:r>
            <a:r>
              <a:rPr lang="en-US" sz="2000" dirty="0"/>
              <a:t> advanced age of the patients. The sternum sank back after the negative pressure was neutralized (Figs. 4 and 5).</a:t>
            </a:r>
          </a:p>
        </p:txBody>
      </p:sp>
      <p:pic>
        <p:nvPicPr>
          <p:cNvPr id="3" name="Picture 2"/>
          <p:cNvPicPr>
            <a:picLocks noChangeAspect="1"/>
          </p:cNvPicPr>
          <p:nvPr/>
        </p:nvPicPr>
        <p:blipFill>
          <a:blip r:embed="rId2"/>
          <a:stretch>
            <a:fillRect/>
          </a:stretch>
        </p:blipFill>
        <p:spPr>
          <a:xfrm>
            <a:off x="0" y="0"/>
            <a:ext cx="4828450" cy="749873"/>
          </a:xfrm>
          <a:prstGeom prst="rect">
            <a:avLst/>
          </a:prstGeom>
        </p:spPr>
      </p:pic>
      <p:pic>
        <p:nvPicPr>
          <p:cNvPr id="4" name="Picture 3"/>
          <p:cNvPicPr>
            <a:picLocks noChangeAspect="1"/>
          </p:cNvPicPr>
          <p:nvPr/>
        </p:nvPicPr>
        <p:blipFill>
          <a:blip r:embed="rId3"/>
          <a:stretch>
            <a:fillRect/>
          </a:stretch>
        </p:blipFill>
        <p:spPr>
          <a:xfrm>
            <a:off x="478466" y="2413592"/>
            <a:ext cx="4688958" cy="3795822"/>
          </a:xfrm>
          <a:prstGeom prst="rect">
            <a:avLst/>
          </a:prstGeom>
        </p:spPr>
      </p:pic>
      <p:sp>
        <p:nvSpPr>
          <p:cNvPr id="5" name="Rectangle 4"/>
          <p:cNvSpPr/>
          <p:nvPr/>
        </p:nvSpPr>
        <p:spPr>
          <a:xfrm>
            <a:off x="136935" y="6320329"/>
            <a:ext cx="5623655" cy="369332"/>
          </a:xfrm>
          <a:prstGeom prst="rect">
            <a:avLst/>
          </a:prstGeom>
        </p:spPr>
        <p:txBody>
          <a:bodyPr wrap="none">
            <a:spAutoFit/>
          </a:bodyPr>
          <a:lstStyle/>
          <a:p>
            <a:r>
              <a:rPr lang="en-US" dirty="0"/>
              <a:t>Fig. 4	Computed tomography before vacuum</a:t>
            </a:r>
          </a:p>
        </p:txBody>
      </p:sp>
      <p:pic>
        <p:nvPicPr>
          <p:cNvPr id="6" name="Picture 5"/>
          <p:cNvPicPr>
            <a:picLocks noChangeAspect="1"/>
          </p:cNvPicPr>
          <p:nvPr/>
        </p:nvPicPr>
        <p:blipFill>
          <a:blip r:embed="rId4"/>
          <a:stretch>
            <a:fillRect/>
          </a:stretch>
        </p:blipFill>
        <p:spPr>
          <a:xfrm>
            <a:off x="6996223" y="2413592"/>
            <a:ext cx="4667694" cy="3795822"/>
          </a:xfrm>
          <a:prstGeom prst="rect">
            <a:avLst/>
          </a:prstGeom>
        </p:spPr>
      </p:pic>
      <p:sp>
        <p:nvSpPr>
          <p:cNvPr id="7" name="Rectangle 6"/>
          <p:cNvSpPr/>
          <p:nvPr/>
        </p:nvSpPr>
        <p:spPr>
          <a:xfrm>
            <a:off x="6365358" y="6211669"/>
            <a:ext cx="6096000" cy="646331"/>
          </a:xfrm>
          <a:prstGeom prst="rect">
            <a:avLst/>
          </a:prstGeom>
        </p:spPr>
        <p:txBody>
          <a:bodyPr>
            <a:spAutoFit/>
          </a:bodyPr>
          <a:lstStyle/>
          <a:p>
            <a:r>
              <a:rPr lang="en-US" dirty="0"/>
              <a:t>Fig. 5	Computed tomography after 2 minutes of vacuum.</a:t>
            </a:r>
          </a:p>
        </p:txBody>
      </p:sp>
    </p:spTree>
    <p:extLst>
      <p:ext uri="{BB962C8B-B14F-4D97-AF65-F5344CB8AC3E}">
        <p14:creationId xmlns:p14="http://schemas.microsoft.com/office/powerpoint/2010/main" val="1362642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2140" y="837452"/>
            <a:ext cx="11589487" cy="3200876"/>
          </a:xfrm>
          <a:prstGeom prst="rect">
            <a:avLst/>
          </a:prstGeom>
        </p:spPr>
        <p:txBody>
          <a:bodyPr wrap="square">
            <a:spAutoFit/>
          </a:bodyPr>
          <a:lstStyle/>
          <a:p>
            <a:pPr algn="just"/>
            <a:r>
              <a:rPr lang="en-US" dirty="0" smtClean="0"/>
              <a:t>- Subsequently</a:t>
            </a:r>
            <a:r>
              <a:rPr lang="en-US" dirty="0"/>
              <a:t>, 60 patients (56 males, 4 females) were treated with the suction cup within 18 months; 57 patients had symmetrical and 3 had asymmetrical pectus </a:t>
            </a:r>
            <a:r>
              <a:rPr lang="en-US" dirty="0" err="1" smtClean="0"/>
              <a:t>excavatum</a:t>
            </a:r>
            <a:r>
              <a:rPr lang="en-US" dirty="0" smtClean="0"/>
              <a:t>.</a:t>
            </a:r>
          </a:p>
          <a:p>
            <a:pPr algn="just"/>
            <a:r>
              <a:rPr lang="en-US" dirty="0" smtClean="0"/>
              <a:t>- In </a:t>
            </a:r>
            <a:r>
              <a:rPr lang="en-US" dirty="0"/>
              <a:t>the 3 </a:t>
            </a:r>
            <a:r>
              <a:rPr lang="en-US" sz="2000" dirty="0"/>
              <a:t>patients</a:t>
            </a:r>
            <a:r>
              <a:rPr lang="en-US" dirty="0"/>
              <a:t> with asymmetrical pectus </a:t>
            </a:r>
            <a:r>
              <a:rPr lang="en-US" dirty="0" err="1"/>
              <a:t>excavatum</a:t>
            </a:r>
            <a:r>
              <a:rPr lang="en-US" dirty="0"/>
              <a:t>, the suction cup was applied horizontally in contrast to the usual vertical </a:t>
            </a:r>
            <a:r>
              <a:rPr lang="en-US" dirty="0" smtClean="0"/>
              <a:t>position.</a:t>
            </a:r>
          </a:p>
          <a:p>
            <a:pPr algn="just"/>
            <a:r>
              <a:rPr lang="en-US" dirty="0" smtClean="0"/>
              <a:t>- Surgical </a:t>
            </a:r>
            <a:r>
              <a:rPr lang="en-US" dirty="0"/>
              <a:t>therapy had been previously suggested for 35 of the patients; 7 were referred to our department, and the other 18 had been </a:t>
            </a:r>
            <a:r>
              <a:rPr lang="en-US" sz="2000" dirty="0"/>
              <a:t>referred</a:t>
            </a:r>
            <a:r>
              <a:rPr lang="en-US" dirty="0"/>
              <a:t> to surgeons in other institutions. These patients had learned by chance of the suction cup procedure through the Internet only after being referred for </a:t>
            </a:r>
            <a:r>
              <a:rPr lang="en-US" dirty="0" smtClean="0"/>
              <a:t>surgery.</a:t>
            </a:r>
          </a:p>
          <a:p>
            <a:pPr algn="just"/>
            <a:r>
              <a:rPr lang="en-US" dirty="0" smtClean="0"/>
              <a:t>- The </a:t>
            </a:r>
            <a:r>
              <a:rPr lang="en-US" dirty="0"/>
              <a:t>patients ranged in age from 6.1  </a:t>
            </a:r>
            <a:r>
              <a:rPr lang="en-US" dirty="0" smtClean="0"/>
              <a:t>to 34.9 </a:t>
            </a:r>
            <a:r>
              <a:rPr lang="en-US" dirty="0"/>
              <a:t>years (median, 14.8 years). Because the cups are more difficult to adapt to the female thoracic shape, the patients were predominantly male, and only 4 female patients were included (aged 13-15 years).</a:t>
            </a:r>
          </a:p>
        </p:txBody>
      </p:sp>
      <p:pic>
        <p:nvPicPr>
          <p:cNvPr id="3" name="Picture 2"/>
          <p:cNvPicPr>
            <a:picLocks noChangeAspect="1"/>
          </p:cNvPicPr>
          <p:nvPr/>
        </p:nvPicPr>
        <p:blipFill>
          <a:blip r:embed="rId2"/>
          <a:stretch>
            <a:fillRect/>
          </a:stretch>
        </p:blipFill>
        <p:spPr>
          <a:xfrm>
            <a:off x="-156579" y="87579"/>
            <a:ext cx="4828450" cy="749873"/>
          </a:xfrm>
          <a:prstGeom prst="rect">
            <a:avLst/>
          </a:prstGeom>
        </p:spPr>
      </p:pic>
    </p:spTree>
    <p:extLst>
      <p:ext uri="{BB962C8B-B14F-4D97-AF65-F5344CB8AC3E}">
        <p14:creationId xmlns:p14="http://schemas.microsoft.com/office/powerpoint/2010/main" val="3233316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9731" y="944940"/>
            <a:ext cx="11100391" cy="1938992"/>
          </a:xfrm>
          <a:prstGeom prst="rect">
            <a:avLst/>
          </a:prstGeom>
        </p:spPr>
        <p:txBody>
          <a:bodyPr wrap="square">
            <a:spAutoFit/>
          </a:bodyPr>
          <a:lstStyle/>
          <a:p>
            <a:pPr algn="just"/>
            <a:r>
              <a:rPr lang="en-US" sz="2000" dirty="0" smtClean="0"/>
              <a:t>- Daily </a:t>
            </a:r>
            <a:r>
              <a:rPr lang="en-US" sz="2000" dirty="0"/>
              <a:t>application of the suction cup varied between individuals, at the discretion of the patient. Application ranged from 30 minutes twice per day up to 5 hours daily, with a median duration of 1.5 hours.</a:t>
            </a:r>
          </a:p>
          <a:p>
            <a:pPr algn="just"/>
            <a:r>
              <a:rPr lang="en-US" sz="2000" dirty="0" smtClean="0"/>
              <a:t>- In </a:t>
            </a:r>
            <a:r>
              <a:rPr lang="en-US" sz="2000" dirty="0"/>
              <a:t>addition to the patients described above, in 14 children the suction cup was used during the </a:t>
            </a:r>
            <a:r>
              <a:rPr lang="en-US" sz="2000" dirty="0" err="1"/>
              <a:t>Nuss</a:t>
            </a:r>
            <a:r>
              <a:rPr lang="en-US" sz="2000" dirty="0"/>
              <a:t> procedure </a:t>
            </a:r>
            <a:r>
              <a:rPr lang="en-US" sz="2000" dirty="0" smtClean="0"/>
              <a:t>to enlarge </a:t>
            </a:r>
            <a:r>
              <a:rPr lang="en-US" sz="2000" dirty="0"/>
              <a:t>the retrosternal space for safer passage of the introducer (Fig. 6).</a:t>
            </a:r>
          </a:p>
        </p:txBody>
      </p:sp>
      <p:pic>
        <p:nvPicPr>
          <p:cNvPr id="3" name="Picture 2"/>
          <p:cNvPicPr>
            <a:picLocks noChangeAspect="1"/>
          </p:cNvPicPr>
          <p:nvPr/>
        </p:nvPicPr>
        <p:blipFill>
          <a:blip r:embed="rId3"/>
          <a:stretch>
            <a:fillRect/>
          </a:stretch>
        </p:blipFill>
        <p:spPr>
          <a:xfrm>
            <a:off x="77338" y="76946"/>
            <a:ext cx="4828450" cy="749873"/>
          </a:xfrm>
          <a:prstGeom prst="rect">
            <a:avLst/>
          </a:prstGeom>
        </p:spPr>
      </p:pic>
      <p:pic>
        <p:nvPicPr>
          <p:cNvPr id="4" name="Picture 3"/>
          <p:cNvPicPr>
            <a:picLocks noChangeAspect="1"/>
          </p:cNvPicPr>
          <p:nvPr/>
        </p:nvPicPr>
        <p:blipFill>
          <a:blip r:embed="rId4"/>
          <a:stretch>
            <a:fillRect/>
          </a:stretch>
        </p:blipFill>
        <p:spPr>
          <a:xfrm>
            <a:off x="4057908" y="2883932"/>
            <a:ext cx="4267570" cy="3170195"/>
          </a:xfrm>
          <a:prstGeom prst="rect">
            <a:avLst/>
          </a:prstGeom>
        </p:spPr>
      </p:pic>
      <p:sp>
        <p:nvSpPr>
          <p:cNvPr id="5" name="Rectangle 4"/>
          <p:cNvSpPr/>
          <p:nvPr/>
        </p:nvSpPr>
        <p:spPr>
          <a:xfrm>
            <a:off x="2806995" y="6202983"/>
            <a:ext cx="7697972" cy="400110"/>
          </a:xfrm>
          <a:prstGeom prst="rect">
            <a:avLst/>
          </a:prstGeom>
        </p:spPr>
        <p:txBody>
          <a:bodyPr wrap="square">
            <a:spAutoFit/>
          </a:bodyPr>
          <a:lstStyle/>
          <a:p>
            <a:r>
              <a:rPr lang="en-US" sz="2000" dirty="0"/>
              <a:t>Fig. 6	Using the vacuum cup during the </a:t>
            </a:r>
            <a:r>
              <a:rPr lang="en-US" sz="2000" dirty="0" err="1"/>
              <a:t>Nuss</a:t>
            </a:r>
            <a:r>
              <a:rPr lang="en-US" sz="2000" dirty="0"/>
              <a:t> procedure</a:t>
            </a:r>
          </a:p>
        </p:txBody>
      </p:sp>
    </p:spTree>
    <p:extLst>
      <p:ext uri="{BB962C8B-B14F-4D97-AF65-F5344CB8AC3E}">
        <p14:creationId xmlns:p14="http://schemas.microsoft.com/office/powerpoint/2010/main" val="1897163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04945" y="3244334"/>
            <a:ext cx="184731" cy="461665"/>
          </a:xfrm>
          <a:prstGeom prst="rect">
            <a:avLst/>
          </a:prstGeom>
        </p:spPr>
        <p:txBody>
          <a:bodyPr wrap="none">
            <a:spAutoFit/>
          </a:bodyPr>
          <a:lstStyle/>
          <a:p>
            <a:endParaRPr lang="en-US" sz="2400" dirty="0">
              <a:solidFill>
                <a:srgbClr val="C00000"/>
              </a:solidFill>
            </a:endParaRPr>
          </a:p>
        </p:txBody>
      </p:sp>
      <p:sp>
        <p:nvSpPr>
          <p:cNvPr id="3" name="Rectangle 2"/>
          <p:cNvSpPr/>
          <p:nvPr/>
        </p:nvSpPr>
        <p:spPr>
          <a:xfrm>
            <a:off x="233350" y="154394"/>
            <a:ext cx="1627369" cy="461665"/>
          </a:xfrm>
          <a:prstGeom prst="rect">
            <a:avLst/>
          </a:prstGeom>
        </p:spPr>
        <p:txBody>
          <a:bodyPr wrap="none">
            <a:spAutoFit/>
          </a:bodyPr>
          <a:lstStyle/>
          <a:p>
            <a:r>
              <a:rPr lang="en-US" sz="2400" b="1" dirty="0">
                <a:solidFill>
                  <a:srgbClr val="C00000"/>
                </a:solidFill>
              </a:rPr>
              <a:t>2.	Results</a:t>
            </a:r>
            <a:endParaRPr lang="en-US" sz="2400" b="1" dirty="0">
              <a:solidFill>
                <a:srgbClr val="C00000"/>
              </a:solidFill>
            </a:endParaRPr>
          </a:p>
        </p:txBody>
      </p:sp>
      <p:sp>
        <p:nvSpPr>
          <p:cNvPr id="4" name="Rectangle 3"/>
          <p:cNvSpPr/>
          <p:nvPr/>
        </p:nvSpPr>
        <p:spPr>
          <a:xfrm>
            <a:off x="659220" y="843677"/>
            <a:ext cx="10760148" cy="3170099"/>
          </a:xfrm>
          <a:prstGeom prst="rect">
            <a:avLst/>
          </a:prstGeom>
        </p:spPr>
        <p:txBody>
          <a:bodyPr wrap="square">
            <a:spAutoFit/>
          </a:bodyPr>
          <a:lstStyle/>
          <a:p>
            <a:pPr marL="342900" indent="-342900" algn="just">
              <a:buFontTx/>
              <a:buChar char="-"/>
            </a:pPr>
            <a:r>
              <a:rPr lang="en-US" sz="2000" dirty="0" smtClean="0"/>
              <a:t>The </a:t>
            </a:r>
            <a:r>
              <a:rPr lang="en-US" sz="2000" dirty="0"/>
              <a:t>skin underneath the cup remained uninjured, although all patients developed moderate local </a:t>
            </a:r>
            <a:r>
              <a:rPr lang="en-US" sz="2000" dirty="0" err="1"/>
              <a:t>subcutane</a:t>
            </a:r>
            <a:r>
              <a:rPr lang="en-US" sz="2000" dirty="0"/>
              <a:t>- </a:t>
            </a:r>
            <a:r>
              <a:rPr lang="en-US" sz="2000" dirty="0" err="1"/>
              <a:t>ous</a:t>
            </a:r>
            <a:r>
              <a:rPr lang="en-US" sz="2000" dirty="0"/>
              <a:t> hematoma, which subsided after a few hours. There was no permanent skin discoloration or </a:t>
            </a:r>
            <a:r>
              <a:rPr lang="en-US" sz="2000" dirty="0" smtClean="0"/>
              <a:t>discomfort.</a:t>
            </a:r>
          </a:p>
          <a:p>
            <a:pPr marL="342900" indent="-342900" algn="just">
              <a:buFontTx/>
              <a:buChar char="-"/>
            </a:pPr>
            <a:r>
              <a:rPr lang="en-US" sz="2000" dirty="0" smtClean="0"/>
              <a:t>During </a:t>
            </a:r>
            <a:r>
              <a:rPr lang="en-US" sz="2000" dirty="0"/>
              <a:t>initial treatment, all patients experienced moderate pain in the sternum, and 50% of patients reported pain at the costovertebral </a:t>
            </a:r>
            <a:r>
              <a:rPr lang="en-US" sz="2000" dirty="0" smtClean="0"/>
              <a:t>joints.</a:t>
            </a:r>
          </a:p>
          <a:p>
            <a:pPr marL="342900" indent="-342900" algn="just">
              <a:buFontTx/>
              <a:buChar char="-"/>
            </a:pPr>
            <a:r>
              <a:rPr lang="en-US" sz="2000" dirty="0" smtClean="0"/>
              <a:t>One </a:t>
            </a:r>
            <a:r>
              <a:rPr lang="en-US" sz="2000" dirty="0"/>
              <a:t>patient suffered from transient </a:t>
            </a:r>
            <a:r>
              <a:rPr lang="en-US" sz="2000" dirty="0" err="1"/>
              <a:t>paresthesis</a:t>
            </a:r>
            <a:r>
              <a:rPr lang="en-US" sz="2000" dirty="0"/>
              <a:t> in the right arm and </a:t>
            </a:r>
            <a:r>
              <a:rPr lang="en-US" sz="2000" dirty="0" smtClean="0"/>
              <a:t>leg.</a:t>
            </a:r>
          </a:p>
          <a:p>
            <a:pPr marL="342900" indent="-342900" algn="just">
              <a:buFontTx/>
              <a:buChar char="-"/>
            </a:pPr>
            <a:r>
              <a:rPr lang="en-US" sz="2000" dirty="0" smtClean="0"/>
              <a:t>The </a:t>
            </a:r>
            <a:r>
              <a:rPr lang="en-US" sz="2000" dirty="0"/>
              <a:t>pain was very moderate, not requiring analgesic medication in any </a:t>
            </a:r>
            <a:r>
              <a:rPr lang="en-US" sz="2000" dirty="0" smtClean="0"/>
              <a:t>patient.</a:t>
            </a:r>
          </a:p>
          <a:p>
            <a:pPr marL="342900" indent="-342900" algn="just">
              <a:buFontTx/>
              <a:buChar char="-"/>
            </a:pPr>
            <a:r>
              <a:rPr lang="en-US" sz="2000" dirty="0" smtClean="0"/>
              <a:t>Two </a:t>
            </a:r>
            <a:r>
              <a:rPr lang="en-US" sz="2000" dirty="0"/>
              <a:t>patients experienced orthostatic disturbances during the first application of the suction cup, but this did not recur in subsequent </a:t>
            </a:r>
            <a:r>
              <a:rPr lang="en-US" sz="2000" dirty="0" smtClean="0"/>
              <a:t>procedures.</a:t>
            </a:r>
          </a:p>
          <a:p>
            <a:pPr marL="342900" indent="-342900" algn="just">
              <a:buFontTx/>
              <a:buChar char="-"/>
            </a:pPr>
            <a:r>
              <a:rPr lang="en-US" sz="2000" dirty="0" smtClean="0"/>
              <a:t>There </a:t>
            </a:r>
            <a:r>
              <a:rPr lang="en-US" sz="2000" dirty="0"/>
              <a:t>were no other complications observed in these patients.</a:t>
            </a:r>
          </a:p>
        </p:txBody>
      </p:sp>
    </p:spTree>
    <p:extLst>
      <p:ext uri="{BB962C8B-B14F-4D97-AF65-F5344CB8AC3E}">
        <p14:creationId xmlns:p14="http://schemas.microsoft.com/office/powerpoint/2010/main" val="67223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382" y="604698"/>
            <a:ext cx="10632558" cy="2554545"/>
          </a:xfrm>
          <a:prstGeom prst="rect">
            <a:avLst/>
          </a:prstGeom>
        </p:spPr>
        <p:txBody>
          <a:bodyPr wrap="square">
            <a:spAutoFit/>
          </a:bodyPr>
          <a:lstStyle/>
          <a:p>
            <a:pPr algn="just"/>
            <a:r>
              <a:rPr lang="en-US" sz="2000" dirty="0"/>
              <a:t>In CT scans, the device lifted the sternum and the ribs within 2 minutes. Initially, the sternum sank back after few minutes. This was confirmed by intraoperative </a:t>
            </a:r>
            <a:r>
              <a:rPr lang="en-US" sz="2000" dirty="0" err="1"/>
              <a:t>thoracoscopy</a:t>
            </a:r>
            <a:r>
              <a:rPr lang="en-US" sz="2000" dirty="0"/>
              <a:t>, which clearly showed the elevation of the sternum away from the heart, followed by an immediate return to its original position after release of the negative pressure.</a:t>
            </a:r>
          </a:p>
          <a:p>
            <a:pPr algn="just"/>
            <a:r>
              <a:rPr lang="en-US" sz="2000" dirty="0"/>
              <a:t>The procedure  was  also  applied  </a:t>
            </a:r>
            <a:r>
              <a:rPr lang="en-US" sz="2000" dirty="0" err="1"/>
              <a:t>nonsurgically</a:t>
            </a:r>
            <a:r>
              <a:rPr lang="en-US" sz="2000" dirty="0"/>
              <a:t>.  After 1 month, we noted marked improvement in body posture and an elevation of the sternum depression by 1 cm in all patients (Fig. 7).</a:t>
            </a:r>
          </a:p>
        </p:txBody>
      </p:sp>
      <p:pic>
        <p:nvPicPr>
          <p:cNvPr id="3" name="Picture 2"/>
          <p:cNvPicPr>
            <a:picLocks noChangeAspect="1"/>
          </p:cNvPicPr>
          <p:nvPr/>
        </p:nvPicPr>
        <p:blipFill>
          <a:blip r:embed="rId2"/>
          <a:stretch>
            <a:fillRect/>
          </a:stretch>
        </p:blipFill>
        <p:spPr>
          <a:xfrm>
            <a:off x="0" y="75605"/>
            <a:ext cx="1816765" cy="646232"/>
          </a:xfrm>
          <a:prstGeom prst="rect">
            <a:avLst/>
          </a:prstGeom>
        </p:spPr>
      </p:pic>
      <p:pic>
        <p:nvPicPr>
          <p:cNvPr id="4" name="Picture 3"/>
          <p:cNvPicPr>
            <a:picLocks noChangeAspect="1"/>
          </p:cNvPicPr>
          <p:nvPr/>
        </p:nvPicPr>
        <p:blipFill>
          <a:blip r:embed="rId3"/>
          <a:stretch>
            <a:fillRect/>
          </a:stretch>
        </p:blipFill>
        <p:spPr>
          <a:xfrm>
            <a:off x="3779974" y="3264195"/>
            <a:ext cx="4249280" cy="2701553"/>
          </a:xfrm>
          <a:prstGeom prst="rect">
            <a:avLst/>
          </a:prstGeom>
        </p:spPr>
      </p:pic>
      <p:sp>
        <p:nvSpPr>
          <p:cNvPr id="5" name="Rectangle 4"/>
          <p:cNvSpPr/>
          <p:nvPr/>
        </p:nvSpPr>
        <p:spPr>
          <a:xfrm>
            <a:off x="2402958" y="6125482"/>
            <a:ext cx="6741042" cy="369332"/>
          </a:xfrm>
          <a:prstGeom prst="rect">
            <a:avLst/>
          </a:prstGeom>
        </p:spPr>
        <p:txBody>
          <a:bodyPr wrap="square">
            <a:spAutoFit/>
          </a:bodyPr>
          <a:lstStyle/>
          <a:p>
            <a:r>
              <a:rPr lang="en-US" dirty="0"/>
              <a:t>Fig. 7	Nonsurgical use before (A) and after (B) 2 months</a:t>
            </a:r>
          </a:p>
        </p:txBody>
      </p:sp>
    </p:spTree>
    <p:extLst>
      <p:ext uri="{BB962C8B-B14F-4D97-AF65-F5344CB8AC3E}">
        <p14:creationId xmlns:p14="http://schemas.microsoft.com/office/powerpoint/2010/main" val="266675190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93</TotalTime>
  <Words>1727</Words>
  <Application>Microsoft Office PowerPoint</Application>
  <PresentationFormat>Widescreen</PresentationFormat>
  <Paragraphs>59</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.VnArialH</vt:lpstr>
      <vt:lpstr>Calibri</vt:lpstr>
      <vt:lpstr>Century Gothic</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cp:revision>
  <dcterms:created xsi:type="dcterms:W3CDTF">2020-08-26T15:44:07Z</dcterms:created>
  <dcterms:modified xsi:type="dcterms:W3CDTF">2020-08-26T17:17:20Z</dcterms:modified>
</cp:coreProperties>
</file>